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303" r:id="rId3"/>
    <p:sldId id="304" r:id="rId4"/>
    <p:sldId id="305" r:id="rId5"/>
    <p:sldId id="314" r:id="rId6"/>
    <p:sldId id="258" r:id="rId7"/>
    <p:sldId id="259" r:id="rId8"/>
    <p:sldId id="295" r:id="rId9"/>
    <p:sldId id="306" r:id="rId10"/>
    <p:sldId id="307" r:id="rId11"/>
    <p:sldId id="261" r:id="rId12"/>
    <p:sldId id="308" r:id="rId13"/>
    <p:sldId id="309" r:id="rId14"/>
    <p:sldId id="310" r:id="rId15"/>
    <p:sldId id="311" r:id="rId16"/>
    <p:sldId id="312" r:id="rId17"/>
    <p:sldId id="262" r:id="rId18"/>
    <p:sldId id="263" r:id="rId19"/>
    <p:sldId id="264" r:id="rId20"/>
    <p:sldId id="265" r:id="rId21"/>
    <p:sldId id="301" r:id="rId22"/>
    <p:sldId id="266" r:id="rId23"/>
    <p:sldId id="297" r:id="rId24"/>
    <p:sldId id="298" r:id="rId25"/>
    <p:sldId id="299" r:id="rId26"/>
    <p:sldId id="300" r:id="rId27"/>
    <p:sldId id="267" r:id="rId28"/>
    <p:sldId id="268" r:id="rId29"/>
    <p:sldId id="269" r:id="rId30"/>
    <p:sldId id="270" r:id="rId31"/>
    <p:sldId id="271" r:id="rId32"/>
    <p:sldId id="313" r:id="rId33"/>
    <p:sldId id="272" r:id="rId34"/>
    <p:sldId id="276" r:id="rId35"/>
    <p:sldId id="30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7"/>
    <p:restoredTop sz="93609"/>
  </p:normalViewPr>
  <p:slideViewPr>
    <p:cSldViewPr snapToGrid="0" snapToObjects="1">
      <p:cViewPr varScale="1">
        <p:scale>
          <a:sx n="122" d="100"/>
          <a:sy n="122" d="100"/>
        </p:scale>
        <p:origin x="3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8A39D-76E0-B64A-9E4E-AEBC4250FD2C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328EC-B2CD-354E-8CDB-DEA2A31C1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6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wheels of a car– fix the front</a:t>
            </a:r>
            <a:r>
              <a:rPr lang="en-US" baseline="0" dirty="0"/>
              <a:t> 2 and the rear 2. move the front 2 together and the rear 2 follow (or vice versa). DF reduces from 4 to 1.</a:t>
            </a:r>
          </a:p>
          <a:p>
            <a:r>
              <a:rPr lang="en-US" baseline="0" dirty="0"/>
              <a:t>The match-man: instead of controlling each joint, control the left arm as one unit, the right arm as one unit etc..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328EC-B2CD-354E-8CDB-DEA2A31C11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.g.</a:t>
            </a:r>
            <a:r>
              <a:rPr lang="zh-CN" altLang="en-US" dirty="0"/>
              <a:t> </a:t>
            </a:r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person,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falls;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force,</a:t>
            </a:r>
            <a:r>
              <a:rPr lang="zh-CN" altLang="en-US" dirty="0"/>
              <a:t> </a:t>
            </a:r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wall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.g.</a:t>
            </a:r>
            <a:r>
              <a:rPr lang="zh-CN" altLang="en-US" dirty="0"/>
              <a:t> </a:t>
            </a:r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person,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falls;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force,</a:t>
            </a:r>
            <a:r>
              <a:rPr lang="zh-CN" altLang="en-US" dirty="0"/>
              <a:t> </a:t>
            </a:r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wall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168996-7FDC-4347-94DE-01EABE6F2BB0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8C594DA-2ADB-5D49-B19B-A8B7A9442B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Hans" dirty="0"/>
              <a:t>11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Open</a:t>
            </a:r>
            <a:r>
              <a:rPr lang="zh-CN" altLang="zh-CN" dirty="0"/>
              <a:t> </a:t>
            </a:r>
            <a:r>
              <a:rPr lang="en-US" altLang="zh-CN" dirty="0"/>
              <a:t>L</a:t>
            </a:r>
            <a:r>
              <a:rPr lang="en-US" dirty="0"/>
              <a:t>oop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defTabSz="-165100"/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two</a:t>
            </a:r>
            <a:r>
              <a:rPr lang="zh-Hans" altLang="en-US" dirty="0"/>
              <a:t> </a:t>
            </a:r>
            <a:r>
              <a:rPr lang="en-US" altLang="zh-Hans" dirty="0"/>
              <a:t>problems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action</a:t>
            </a:r>
            <a:r>
              <a:rPr lang="zh-Hans" altLang="en-US" dirty="0"/>
              <a:t> </a:t>
            </a:r>
            <a:r>
              <a:rPr lang="en-US" altLang="zh-Hans" dirty="0"/>
              <a:t>control</a:t>
            </a:r>
            <a:r>
              <a:rPr lang="en-US" dirty="0"/>
              <a:t>	</a:t>
            </a:r>
          </a:p>
          <a:p>
            <a:pPr defTabSz="-165100"/>
            <a:r>
              <a:rPr lang="en-US" dirty="0"/>
              <a:t>The problem with DF</a:t>
            </a:r>
          </a:p>
          <a:p>
            <a:pPr defTabSz="-165100"/>
            <a:r>
              <a:rPr lang="en-US" dirty="0"/>
              <a:t>The problem with	CCV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marL="736600" defTabSz="-165100"/>
            <a:r>
              <a:rPr lang="en-US" altLang="zh-CN" dirty="0"/>
              <a:t>Inverse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inverse</a:t>
            </a:r>
            <a:r>
              <a:rPr lang="zh-CN" altLang="en-US" dirty="0"/>
              <a:t> </a:t>
            </a:r>
            <a:r>
              <a:rPr lang="en-US" altLang="zh-CN" dirty="0"/>
              <a:t>kinematics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adaptability</a:t>
            </a:r>
          </a:p>
          <a:p>
            <a:pPr marL="736600" defTabSz="-165100"/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state/architecture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endParaRPr lang="en-US" altLang="zh-CN" dirty="0"/>
          </a:p>
          <a:p>
            <a:pPr marL="736600" defTabSz="-165100"/>
            <a:r>
              <a:rPr lang="en-US" altLang="zh-CN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muscles/joints</a:t>
            </a:r>
            <a:r>
              <a:rPr lang="zh-CN" altLang="en-US" dirty="0"/>
              <a:t> </a:t>
            </a:r>
            <a:endParaRPr lang="en-US" altLang="zh-CN" dirty="0"/>
          </a:p>
          <a:p>
            <a:pPr marL="736600" defTabSz="-165100"/>
            <a:r>
              <a:rPr lang="en-US" altLang="zh-CN" dirty="0"/>
              <a:t>Incidental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7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598E-402D-2745-8DA4-6F541416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DF</a:t>
            </a:r>
            <a:r>
              <a:rPr lang="zh-Hans" altLang="en-US" dirty="0"/>
              <a:t> </a:t>
            </a:r>
            <a:r>
              <a:rPr lang="en-US" altLang="zh-Hans" dirty="0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583E-F35F-5F41-B292-8406C0CA3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dirty="0"/>
              <a:t>DF</a:t>
            </a:r>
            <a:r>
              <a:rPr lang="zh-Hans" altLang="en-US" dirty="0"/>
              <a:t> </a:t>
            </a:r>
            <a:r>
              <a:rPr lang="en-US" altLang="zh-Hans" dirty="0"/>
              <a:t>=</a:t>
            </a:r>
            <a:r>
              <a:rPr lang="zh-Hans" altLang="en-US" dirty="0"/>
              <a:t> </a:t>
            </a:r>
            <a:r>
              <a:rPr lang="en-US" altLang="zh-Hans" dirty="0"/>
              <a:t>number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values</a:t>
            </a:r>
            <a:r>
              <a:rPr lang="zh-Hans" altLang="en-US" dirty="0"/>
              <a:t> </a:t>
            </a:r>
            <a:r>
              <a:rPr lang="en-US" altLang="zh-Hans" dirty="0"/>
              <a:t>required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specify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state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system</a:t>
            </a:r>
            <a:r>
              <a:rPr lang="zh-Hans" altLang="en-US" dirty="0"/>
              <a:t> </a:t>
            </a:r>
            <a:r>
              <a:rPr lang="en-US" altLang="zh-Hans" dirty="0"/>
              <a:t>(e.g.</a:t>
            </a:r>
            <a:r>
              <a:rPr lang="zh-Hans" altLang="en-US" dirty="0"/>
              <a:t> </a:t>
            </a:r>
            <a:r>
              <a:rPr lang="en-US" altLang="zh-Hans" dirty="0"/>
              <a:t>number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motor</a:t>
            </a:r>
            <a:r>
              <a:rPr lang="zh-Hans" altLang="en-US" dirty="0"/>
              <a:t> </a:t>
            </a:r>
            <a:r>
              <a:rPr lang="en-US" altLang="zh-Hans" dirty="0"/>
              <a:t>neurons,</a:t>
            </a:r>
            <a:r>
              <a:rPr lang="zh-Hans" altLang="en-US" dirty="0"/>
              <a:t> </a:t>
            </a:r>
            <a:r>
              <a:rPr lang="en-US" altLang="zh-Hans" dirty="0"/>
              <a:t>or</a:t>
            </a:r>
            <a:r>
              <a:rPr lang="zh-Hans" altLang="en-US" dirty="0"/>
              <a:t> </a:t>
            </a:r>
            <a:r>
              <a:rPr lang="en-US" altLang="zh-Hans" dirty="0"/>
              <a:t>positions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all</a:t>
            </a:r>
            <a:r>
              <a:rPr lang="zh-Hans" altLang="en-US" dirty="0"/>
              <a:t> </a:t>
            </a:r>
            <a:r>
              <a:rPr lang="en-US" altLang="zh-Hans" dirty="0"/>
              <a:t>joints)</a:t>
            </a:r>
          </a:p>
          <a:p>
            <a:r>
              <a:rPr lang="en-US" altLang="zh-Han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control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system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many</a:t>
            </a:r>
            <a:r>
              <a:rPr lang="zh-Hans" altLang="en-US" dirty="0"/>
              <a:t> </a:t>
            </a:r>
            <a:r>
              <a:rPr lang="en-US" altLang="zh-Hans" dirty="0"/>
              <a:t>moving</a:t>
            </a:r>
            <a:r>
              <a:rPr lang="zh-Hans" altLang="en-US" dirty="0"/>
              <a:t> </a:t>
            </a:r>
            <a:r>
              <a:rPr lang="en-US" altLang="zh-Hans" dirty="0"/>
              <a:t>parts?</a:t>
            </a:r>
          </a:p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central</a:t>
            </a:r>
            <a:r>
              <a:rPr lang="zh-Hans" altLang="en-US" dirty="0"/>
              <a:t> </a:t>
            </a:r>
            <a:r>
              <a:rPr lang="en-US" altLang="zh-Hans" dirty="0"/>
              <a:t>executive</a:t>
            </a:r>
            <a:r>
              <a:rPr lang="zh-Hans" altLang="en-US" dirty="0"/>
              <a:t> </a:t>
            </a:r>
            <a:r>
              <a:rPr lang="en-US" altLang="zh-Hans" dirty="0"/>
              <a:t>cannot</a:t>
            </a:r>
            <a:r>
              <a:rPr lang="zh-Hans" altLang="en-US" dirty="0"/>
              <a:t> </a:t>
            </a:r>
            <a:r>
              <a:rPr lang="en-US" altLang="zh-Hans" dirty="0"/>
              <a:t>control</a:t>
            </a:r>
            <a:r>
              <a:rPr lang="zh-Hans" altLang="en-US" dirty="0"/>
              <a:t> </a:t>
            </a:r>
            <a:r>
              <a:rPr lang="en-US" altLang="zh-Hans" dirty="0"/>
              <a:t>them</a:t>
            </a:r>
            <a:r>
              <a:rPr lang="zh-Hans" altLang="en-US" dirty="0"/>
              <a:t> </a:t>
            </a:r>
            <a:r>
              <a:rPr lang="en-US" altLang="zh-Hans" dirty="0"/>
              <a:t>independently</a:t>
            </a:r>
          </a:p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same</a:t>
            </a:r>
            <a:r>
              <a:rPr lang="zh-Hans" altLang="en-US" dirty="0"/>
              <a:t> </a:t>
            </a:r>
            <a:r>
              <a:rPr lang="en-US" altLang="zh-Hans" dirty="0"/>
              <a:t>task</a:t>
            </a:r>
            <a:r>
              <a:rPr lang="zh-Hans" altLang="en-US" dirty="0"/>
              <a:t> </a:t>
            </a:r>
            <a:r>
              <a:rPr lang="en-US" altLang="zh-Hans" dirty="0"/>
              <a:t>goal</a:t>
            </a:r>
            <a:r>
              <a:rPr lang="zh-Hans" altLang="en-US" dirty="0"/>
              <a:t> </a:t>
            </a:r>
            <a:r>
              <a:rPr lang="en-US" altLang="zh-Hans" dirty="0"/>
              <a:t>can</a:t>
            </a:r>
            <a:r>
              <a:rPr lang="zh-Hans" altLang="en-US" dirty="0"/>
              <a:t> </a:t>
            </a:r>
            <a:r>
              <a:rPr lang="en-US" altLang="zh-Hans" dirty="0"/>
              <a:t>be</a:t>
            </a:r>
            <a:r>
              <a:rPr lang="zh-Hans" altLang="en-US" dirty="0"/>
              <a:t> </a:t>
            </a:r>
            <a:r>
              <a:rPr lang="en-US" altLang="zh-Hans" dirty="0"/>
              <a:t>achieved</a:t>
            </a:r>
            <a:r>
              <a:rPr lang="zh-Hans" altLang="en-US" dirty="0"/>
              <a:t> </a:t>
            </a:r>
            <a:r>
              <a:rPr lang="en-US" altLang="zh-Hans" dirty="0"/>
              <a:t>by</a:t>
            </a:r>
            <a:r>
              <a:rPr lang="zh-Hans" altLang="en-US" dirty="0"/>
              <a:t> </a:t>
            </a:r>
            <a:r>
              <a:rPr lang="en-US" altLang="zh-Hans" dirty="0"/>
              <a:t>different</a:t>
            </a:r>
            <a:r>
              <a:rPr lang="zh-Hans" altLang="en-US" dirty="0"/>
              <a:t> </a:t>
            </a:r>
            <a:r>
              <a:rPr lang="en-US" altLang="zh-Hans" dirty="0"/>
              <a:t>movements…even</a:t>
            </a:r>
            <a:r>
              <a:rPr lang="zh-Hans" altLang="en-US" dirty="0"/>
              <a:t> </a:t>
            </a:r>
            <a:r>
              <a:rPr lang="en-US" altLang="zh-Hans" dirty="0"/>
              <a:t>more</a:t>
            </a:r>
            <a:r>
              <a:rPr lang="zh-Hans" altLang="en-US" dirty="0"/>
              <a:t> </a:t>
            </a:r>
            <a:r>
              <a:rPr lang="en-US" altLang="zh-Hans" dirty="0"/>
              <a:t>DFs.</a:t>
            </a:r>
            <a:r>
              <a:rPr lang="zh-Hans" altLang="en-US" dirty="0"/>
              <a:t> </a:t>
            </a:r>
            <a:endParaRPr lang="en-US" altLang="zh-Hans" dirty="0"/>
          </a:p>
          <a:p>
            <a:pPr lvl="1"/>
            <a:r>
              <a:rPr lang="en-US" altLang="zh-Han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constrain</a:t>
            </a:r>
            <a:r>
              <a:rPr lang="zh-Hans" altLang="en-US" dirty="0"/>
              <a:t> </a:t>
            </a:r>
            <a:r>
              <a:rPr lang="en-US" altLang="zh-Hans" dirty="0"/>
              <a:t>them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yield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unique</a:t>
            </a:r>
            <a:r>
              <a:rPr lang="zh-Hans" altLang="en-US" dirty="0"/>
              <a:t> </a:t>
            </a:r>
            <a:r>
              <a:rPr lang="en-US" altLang="zh-Hans" dirty="0"/>
              <a:t>movement?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98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DF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93937"/>
            <a:ext cx="8029576" cy="3670767"/>
          </a:xfrm>
        </p:spPr>
        <p:txBody>
          <a:bodyPr/>
          <a:lstStyle/>
          <a:p>
            <a:r>
              <a:rPr lang="en-US" dirty="0"/>
              <a:t>Say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sends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commands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“movement</a:t>
            </a:r>
            <a:r>
              <a:rPr lang="zh-CN" altLang="en-US" dirty="0"/>
              <a:t> </a:t>
            </a:r>
            <a:r>
              <a:rPr lang="en-US" altLang="zh-CN" dirty="0"/>
              <a:t>units”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reaching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31849"/>
              </p:ext>
            </p:extLst>
          </p:nvPr>
        </p:nvGraphicFramePr>
        <p:xfrm>
          <a:off x="127000" y="3094991"/>
          <a:ext cx="4238625" cy="36677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1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DF’s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neurons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2600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26</a:t>
                      </a:r>
                    </a:p>
                    <a:p>
                      <a:r>
                        <a:rPr lang="en-US" dirty="0"/>
                        <a:t>Shoulder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</a:p>
                    <a:p>
                      <a:r>
                        <a:rPr lang="en-US" dirty="0"/>
                        <a:t>Elbow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</a:t>
                      </a:r>
                    </a:p>
                    <a:p>
                      <a:r>
                        <a:rPr lang="en-US" altLang="zh-CN" dirty="0"/>
                        <a:t>Wrist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</a:t>
                      </a:r>
                    </a:p>
                    <a:p>
                      <a:r>
                        <a:rPr lang="en-US" dirty="0"/>
                        <a:t>Radial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ulnar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7</a:t>
                      </a:r>
                    </a:p>
                    <a:p>
                      <a:r>
                        <a:rPr lang="en-US" dirty="0"/>
                        <a:t>Shoulder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</a:p>
                    <a:p>
                      <a:r>
                        <a:rPr lang="en-US" dirty="0"/>
                        <a:t>Elbow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</a:p>
                    <a:p>
                      <a:r>
                        <a:rPr lang="en-US" dirty="0"/>
                        <a:t>Radial</a:t>
                      </a:r>
                      <a:r>
                        <a:rPr lang="zh-CN" altLang="zh-CN" dirty="0"/>
                        <a:t>-</a:t>
                      </a:r>
                      <a:r>
                        <a:rPr lang="en-US" altLang="zh-CN" dirty="0"/>
                        <a:t>ulnar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</a:p>
                    <a:p>
                      <a:r>
                        <a:rPr lang="en-US" dirty="0"/>
                        <a:t>Wrist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694" y="2992269"/>
            <a:ext cx="4269206" cy="29724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7085-F2DD-8D41-90E5-2774F2170E7B}"/>
              </a:ext>
            </a:extLst>
          </p:cNvPr>
          <p:cNvSpPr/>
          <p:nvPr/>
        </p:nvSpPr>
        <p:spPr>
          <a:xfrm>
            <a:off x="4455693" y="5934670"/>
            <a:ext cx="4359275" cy="92333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burden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central</a:t>
            </a:r>
            <a:r>
              <a:rPr lang="zh-Hans" altLang="en-US" dirty="0"/>
              <a:t> </a:t>
            </a:r>
            <a:r>
              <a:rPr lang="en-US" altLang="zh-Hans" dirty="0"/>
              <a:t>executive</a:t>
            </a:r>
            <a:r>
              <a:rPr lang="zh-Hans" altLang="en-US" dirty="0"/>
              <a:t> </a:t>
            </a:r>
            <a:r>
              <a:rPr lang="en-US" altLang="zh-Hans" dirty="0"/>
              <a:t>increases</a:t>
            </a:r>
            <a:r>
              <a:rPr lang="zh-Hans" altLang="en-US" dirty="0"/>
              <a:t> </a:t>
            </a:r>
            <a:r>
              <a:rPr lang="en-US" altLang="zh-Hans" dirty="0"/>
              <a:t>exponentially</a:t>
            </a:r>
            <a:r>
              <a:rPr lang="zh-Hans" altLang="en-US" dirty="0"/>
              <a:t> </a:t>
            </a:r>
            <a:r>
              <a:rPr lang="en-US" altLang="zh-Hans" dirty="0"/>
              <a:t>because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DF’s</a:t>
            </a:r>
            <a:r>
              <a:rPr lang="zh-Hans" altLang="en-US" dirty="0"/>
              <a:t> </a:t>
            </a:r>
            <a:r>
              <a:rPr lang="en-US" altLang="zh-Hans" dirty="0"/>
              <a:t>interact!!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5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Berstein’s</a:t>
            </a:r>
            <a:r>
              <a:rPr lang="en-US" dirty="0"/>
              <a:t> solution: Synergy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547" y="3000009"/>
            <a:ext cx="6008444" cy="3670767"/>
          </a:xfrm>
        </p:spPr>
        <p:txBody>
          <a:bodyPr/>
          <a:lstStyle/>
          <a:p>
            <a:r>
              <a:rPr lang="en-US" dirty="0"/>
              <a:t>How to control a system with many DF’s?</a:t>
            </a:r>
          </a:p>
          <a:p>
            <a:pPr lvl="1"/>
            <a:r>
              <a:rPr lang="en-US" dirty="0"/>
              <a:t>Coupling – couple low-level DFs to form automatisms</a:t>
            </a:r>
          </a:p>
          <a:p>
            <a:r>
              <a:rPr lang="en-US" altLang="zh-CN" dirty="0"/>
              <a:t>“Synergy”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91" y="2672861"/>
            <a:ext cx="2076449" cy="38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7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Automatism ex</a:t>
            </a:r>
            <a:r>
              <a:rPr lang="en-US" altLang="zh-CN" dirty="0"/>
              <a:t>ample</a:t>
            </a:r>
            <a:r>
              <a:rPr lang="en-US" dirty="0"/>
              <a:t>: “lower level”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55" y="2208701"/>
            <a:ext cx="4750045" cy="3670767"/>
          </a:xfrm>
        </p:spPr>
        <p:txBody>
          <a:bodyPr/>
          <a:lstStyle/>
          <a:p>
            <a:r>
              <a:rPr lang="en-US" dirty="0"/>
              <a:t>Brown (1911): </a:t>
            </a:r>
          </a:p>
          <a:p>
            <a:pPr lvl="1"/>
            <a:r>
              <a:rPr lang="en-US" dirty="0" err="1"/>
              <a:t>Decerebrate</a:t>
            </a:r>
            <a:r>
              <a:rPr lang="en-US" dirty="0"/>
              <a:t> a cat. Put cat on a moving treadmill. Cat “walked”.</a:t>
            </a:r>
          </a:p>
          <a:p>
            <a:pPr lvl="1"/>
            <a:r>
              <a:rPr lang="en-US" dirty="0"/>
              <a:t>Stimulate brain stem. Increased walking speed, gait transition appeared.</a:t>
            </a:r>
          </a:p>
          <a:p>
            <a:r>
              <a:rPr lang="en-US" dirty="0"/>
              <a:t>Gait control is not in the cerebral cortex… lower level… spinal cord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07" y="3657600"/>
            <a:ext cx="43434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07" y="2144569"/>
            <a:ext cx="439102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65" y="5136906"/>
            <a:ext cx="29337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01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Automatism ex</a:t>
            </a:r>
            <a:r>
              <a:rPr lang="en-US" altLang="zh-CN" dirty="0"/>
              <a:t>ample</a:t>
            </a:r>
            <a:r>
              <a:rPr lang="en-US" dirty="0"/>
              <a:t> 2: compensation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240" y="2235077"/>
            <a:ext cx="7642714" cy="3670767"/>
          </a:xfrm>
        </p:spPr>
        <p:txBody>
          <a:bodyPr/>
          <a:lstStyle/>
          <a:p>
            <a:r>
              <a:rPr lang="en-US" dirty="0" err="1"/>
              <a:t>Gracco</a:t>
            </a:r>
            <a:r>
              <a:rPr lang="en-US" dirty="0"/>
              <a:t> &amp; Abs (1985): </a:t>
            </a:r>
          </a:p>
          <a:p>
            <a:pPr lvl="1"/>
            <a:r>
              <a:rPr lang="en-US" dirty="0"/>
              <a:t>While saying “aba”, </a:t>
            </a:r>
            <a:r>
              <a:rPr lang="en-US" altLang="zh-CN" dirty="0"/>
              <a:t>p</a:t>
            </a:r>
            <a:r>
              <a:rPr lang="en-US" dirty="0"/>
              <a:t>erturb lower lip, upper lip quickly (50ms) adapts to complete the sound.</a:t>
            </a:r>
          </a:p>
          <a:p>
            <a:pPr lvl="1"/>
            <a:r>
              <a:rPr lang="en-US" dirty="0"/>
              <a:t>Coupling DFs to achieve the functional goal.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77" y="3660237"/>
            <a:ext cx="2353686" cy="2886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07" y="3735645"/>
            <a:ext cx="2590433" cy="281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1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coordination or synergy form?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1: the central executive</a:t>
            </a:r>
          </a:p>
          <a:p>
            <a:pPr lvl="1"/>
            <a:r>
              <a:rPr lang="en-US" dirty="0"/>
              <a:t>There exist some action plan, motor program or central (=neural) pattern generators (CPG) that are known to and controlled by the central executive. </a:t>
            </a:r>
          </a:p>
          <a:p>
            <a:r>
              <a:rPr lang="en-US" dirty="0"/>
              <a:t>Hypothesis 2: self-organization, emergent behavior</a:t>
            </a:r>
          </a:p>
          <a:p>
            <a:pPr lvl="1"/>
            <a:r>
              <a:rPr lang="en-US" dirty="0"/>
              <a:t>Organizations emerge (with no prior rules) from processes of pattern formation</a:t>
            </a:r>
          </a:p>
        </p:txBody>
      </p:sp>
    </p:spTree>
    <p:extLst>
      <p:ext uri="{BB962C8B-B14F-4D97-AF65-F5344CB8AC3E}">
        <p14:creationId xmlns:p14="http://schemas.microsoft.com/office/powerpoint/2010/main" val="1492753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236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2301874"/>
            <a:ext cx="7799389" cy="4556125"/>
          </a:xfrm>
        </p:spPr>
        <p:txBody>
          <a:bodyPr>
            <a:normAutofit/>
          </a:bodyPr>
          <a:lstStyle/>
          <a:p>
            <a:r>
              <a:rPr lang="en-US" altLang="zh-CN" dirty="0"/>
              <a:t>(1) </a:t>
            </a:r>
            <a:r>
              <a:rPr lang="en-US" altLang="zh-CN" dirty="0">
                <a:solidFill>
                  <a:srgbClr val="FF0000"/>
                </a:solidFill>
              </a:rPr>
              <a:t>Indeterminacy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ovement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involves</a:t>
            </a:r>
            <a:r>
              <a:rPr lang="zh-CN" altLang="en-US" dirty="0"/>
              <a:t> </a:t>
            </a:r>
            <a:r>
              <a:rPr lang="en-US" altLang="zh-CN" dirty="0"/>
              <a:t>kinematics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dynamics.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movements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controlled</a:t>
            </a:r>
            <a:r>
              <a:rPr lang="zh-CN" altLang="en-US" dirty="0"/>
              <a:t> </a:t>
            </a:r>
            <a:r>
              <a:rPr lang="en-US" altLang="zh-CN" dirty="0"/>
              <a:t>open-loop</a:t>
            </a:r>
            <a:r>
              <a:rPr lang="zh-CN" altLang="en-US" dirty="0"/>
              <a:t> </a:t>
            </a:r>
            <a:r>
              <a:rPr lang="en-US" altLang="zh-CN" dirty="0"/>
              <a:t>(pre-planned)</a:t>
            </a:r>
            <a:r>
              <a:rPr lang="zh-CN" altLang="en-US" dirty="0"/>
              <a:t>,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 CNS has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uses:</a:t>
            </a:r>
          </a:p>
          <a:p>
            <a:pPr lvl="1"/>
            <a:r>
              <a:rPr lang="en-US" altLang="zh-CN" dirty="0"/>
              <a:t>Inversed</a:t>
            </a:r>
            <a:r>
              <a:rPr lang="zh-CN" altLang="en-US" dirty="0"/>
              <a:t> </a:t>
            </a:r>
            <a:r>
              <a:rPr lang="en-US" altLang="zh-CN" dirty="0"/>
              <a:t>kinematics: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plans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desired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limb</a:t>
            </a:r>
            <a:r>
              <a:rPr lang="zh-CN" altLang="en-US" dirty="0"/>
              <a:t> </a:t>
            </a:r>
            <a:r>
              <a:rPr lang="en-US" altLang="zh-CN" dirty="0"/>
              <a:t>geometry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computes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</a:p>
          <a:p>
            <a:pPr lvl="1"/>
            <a:r>
              <a:rPr lang="en-US" altLang="zh-CN" dirty="0"/>
              <a:t>Inversed</a:t>
            </a:r>
            <a:r>
              <a:rPr lang="zh-CN" altLang="en-US" dirty="0"/>
              <a:t> </a:t>
            </a:r>
            <a:r>
              <a:rPr lang="en-US" altLang="zh-CN" dirty="0"/>
              <a:t>dynamics: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desired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trajectories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limb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inertias),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torques</a:t>
            </a:r>
          </a:p>
          <a:p>
            <a:pPr lvl="1"/>
            <a:r>
              <a:rPr lang="en-US" altLang="zh-CN" dirty="0"/>
              <a:t>Adaptability: What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sudden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environment?</a:t>
            </a:r>
          </a:p>
        </p:txBody>
      </p:sp>
      <p:sp>
        <p:nvSpPr>
          <p:cNvPr id="4" name="Line Callout 1 3"/>
          <p:cNvSpPr/>
          <p:nvPr/>
        </p:nvSpPr>
        <p:spPr>
          <a:xfrm>
            <a:off x="3698874" y="238125"/>
            <a:ext cx="2365375" cy="1603375"/>
          </a:xfrm>
          <a:prstGeom prst="borderCallout1">
            <a:avLst>
              <a:gd name="adj1" fmla="val 104187"/>
              <a:gd name="adj2" fmla="val 71206"/>
              <a:gd name="adj3" fmla="val 132148"/>
              <a:gd name="adj4" fmla="val 8846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1"/>
            <a:r>
              <a:rPr lang="en-US" dirty="0">
                <a:solidFill>
                  <a:srgbClr val="000000"/>
                </a:solidFill>
              </a:rPr>
              <a:t>Kinematics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position,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velocity,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acceleration,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path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trajectory…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6548438" y="269875"/>
            <a:ext cx="2365375" cy="1095375"/>
          </a:xfrm>
          <a:prstGeom prst="borderCallout1">
            <a:avLst>
              <a:gd name="adj1" fmla="val 104187"/>
              <a:gd name="adj2" fmla="val 71206"/>
              <a:gd name="adj3" fmla="val 194008"/>
              <a:gd name="adj4" fmla="val 6295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1"/>
            <a:r>
              <a:rPr lang="en-US" dirty="0"/>
              <a:t>Dynamics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force,</a:t>
            </a:r>
            <a:r>
              <a:rPr lang="zh-CN" altLang="en-US" dirty="0"/>
              <a:t> </a:t>
            </a:r>
            <a:r>
              <a:rPr lang="en-US" altLang="zh-CN" dirty="0"/>
              <a:t>mass,</a:t>
            </a:r>
            <a:r>
              <a:rPr lang="zh-CN" altLang="en-US" dirty="0"/>
              <a:t> </a:t>
            </a:r>
            <a:r>
              <a:rPr lang="en-US" altLang="zh-CN" dirty="0"/>
              <a:t>inertia…</a:t>
            </a:r>
          </a:p>
          <a:p>
            <a:pPr marL="60325" lvl="1"/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57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94125" y="2373312"/>
            <a:ext cx="5086351" cy="3952875"/>
            <a:chOff x="2070100" y="2270124"/>
            <a:chExt cx="5086351" cy="39528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31534"/>
            <a:stretch/>
          </p:blipFill>
          <p:spPr>
            <a:xfrm>
              <a:off x="2070100" y="2397124"/>
              <a:ext cx="4991100" cy="38258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5400000">
              <a:off x="5540374" y="2890837"/>
              <a:ext cx="1711328" cy="1330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371851" y="2270124"/>
              <a:ext cx="3784600" cy="1158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6700"/>
                  </a:solidFill>
                </a:rPr>
                <a:t>Muscle</a:t>
              </a:r>
              <a:r>
                <a:rPr lang="zh-CN" altLang="en-US" b="1" dirty="0">
                  <a:solidFill>
                    <a:srgbClr val="FF6700"/>
                  </a:solidFill>
                </a:rPr>
                <a:t> </a:t>
              </a:r>
              <a:r>
                <a:rPr lang="en-US" altLang="zh-CN" b="1" dirty="0">
                  <a:solidFill>
                    <a:srgbClr val="FF6700"/>
                  </a:solidFill>
                </a:rPr>
                <a:t>architecture</a:t>
              </a:r>
              <a:r>
                <a:rPr lang="en-US" altLang="zh-CN" dirty="0">
                  <a:solidFill>
                    <a:srgbClr val="FF6700"/>
                  </a:solidFill>
                </a:rPr>
                <a:t>:</a:t>
              </a:r>
            </a:p>
            <a:p>
              <a:pPr algn="ctr"/>
              <a:r>
                <a:rPr lang="en-US" altLang="zh-CN" dirty="0">
                  <a:solidFill>
                    <a:srgbClr val="FF6700"/>
                  </a:solidFill>
                </a:rPr>
                <a:t>Parallel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(fast,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long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lasting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and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weaker)</a:t>
              </a:r>
            </a:p>
            <a:p>
              <a:pPr algn="ctr"/>
              <a:r>
                <a:rPr lang="en-US" altLang="zh-CN" dirty="0" err="1">
                  <a:solidFill>
                    <a:srgbClr val="FF6700"/>
                  </a:solidFill>
                </a:rPr>
                <a:t>Pennate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(strong,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slow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and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fatigued</a:t>
              </a:r>
              <a:r>
                <a:rPr lang="zh-CN" altLang="en-US" dirty="0">
                  <a:solidFill>
                    <a:srgbClr val="FF6700"/>
                  </a:solidFill>
                </a:rPr>
                <a:t> </a:t>
              </a:r>
              <a:r>
                <a:rPr lang="en-US" altLang="zh-CN" dirty="0">
                  <a:solidFill>
                    <a:srgbClr val="FF6700"/>
                  </a:solidFill>
                </a:rPr>
                <a:t>faster)</a:t>
              </a:r>
            </a:p>
            <a:p>
              <a:pPr algn="ctr"/>
              <a:endParaRPr lang="en-US" dirty="0">
                <a:solidFill>
                  <a:srgbClr val="FF6700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" y="2038256"/>
            <a:ext cx="4060826" cy="4819744"/>
          </a:xfrm>
        </p:spPr>
        <p:txBody>
          <a:bodyPr>
            <a:normAutofit/>
          </a:bodyPr>
          <a:lstStyle/>
          <a:p>
            <a:r>
              <a:rPr lang="en-US" altLang="zh-CN" dirty="0"/>
              <a:t>(2)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Equifinality</a:t>
            </a:r>
            <a:r>
              <a:rPr lang="en-US" altLang="zh-CN" dirty="0"/>
              <a:t>: </a:t>
            </a:r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brain’s</a:t>
            </a:r>
            <a:r>
              <a:rPr lang="zh-CN" altLang="en-US" dirty="0"/>
              <a:t> </a:t>
            </a:r>
            <a:r>
              <a:rPr lang="en-US" altLang="zh-CN" dirty="0"/>
              <a:t>commands</a:t>
            </a:r>
            <a:r>
              <a:rPr lang="zh-CN" altLang="en-US" dirty="0"/>
              <a:t> </a:t>
            </a:r>
            <a:r>
              <a:rPr lang="en-US" altLang="zh-CN" dirty="0"/>
              <a:t>activate</a:t>
            </a:r>
            <a:r>
              <a:rPr lang="zh-CN" altLang="en-US" dirty="0"/>
              <a:t> </a:t>
            </a:r>
            <a:r>
              <a:rPr lang="en-US" altLang="zh-CN" dirty="0"/>
              <a:t>muscles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resulting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</a:p>
          <a:p>
            <a:pPr marL="0" indent="0">
              <a:buNone/>
            </a:pPr>
            <a:r>
              <a:rPr lang="en-US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uscle</a:t>
            </a:r>
            <a:r>
              <a:rPr lang="zh-CN" altLang="en-US" dirty="0"/>
              <a:t> </a:t>
            </a:r>
            <a:r>
              <a:rPr lang="en-US" altLang="zh-CN" dirty="0"/>
              <a:t>state (fatigue, blood circulation etc.) and muscle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4321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5625" y="3683000"/>
            <a:ext cx="8096250" cy="157162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038256"/>
            <a:ext cx="8913812" cy="4819744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Equifinality</a:t>
            </a:r>
            <a:r>
              <a:rPr lang="en-US" altLang="zh-CN" dirty="0"/>
              <a:t>: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environment:</a:t>
            </a:r>
            <a:r>
              <a:rPr lang="zh-CN" altLang="en-US" dirty="0"/>
              <a:t> </a:t>
            </a:r>
            <a:r>
              <a:rPr lang="en-US" altLang="zh-CN" dirty="0"/>
              <a:t>muscles,</a:t>
            </a:r>
            <a:r>
              <a:rPr lang="zh-CN" altLang="en-US" dirty="0"/>
              <a:t> </a:t>
            </a:r>
            <a:r>
              <a:rPr lang="en-US" altLang="zh-CN" dirty="0"/>
              <a:t>inertia</a:t>
            </a:r>
            <a:r>
              <a:rPr lang="zh-CN" altLang="en-US" dirty="0"/>
              <a:t> </a:t>
            </a:r>
            <a:r>
              <a:rPr lang="en-US" altLang="zh-CN" dirty="0"/>
              <a:t>(limb</a:t>
            </a:r>
            <a:r>
              <a:rPr lang="zh-CN" altLang="en-US" dirty="0"/>
              <a:t> </a:t>
            </a:r>
            <a:r>
              <a:rPr lang="en-US" altLang="zh-CN" dirty="0"/>
              <a:t>mass),</a:t>
            </a:r>
            <a:r>
              <a:rPr lang="zh-CN" altLang="en-US" dirty="0"/>
              <a:t> </a:t>
            </a:r>
            <a:r>
              <a:rPr lang="en-US" altLang="zh-CN" dirty="0"/>
              <a:t>gravity</a:t>
            </a:r>
            <a:r>
              <a:rPr lang="zh-CN" altLang="en-US" dirty="0"/>
              <a:t> </a:t>
            </a:r>
            <a:r>
              <a:rPr lang="en-US" altLang="zh-CN" dirty="0"/>
              <a:t>(limb</a:t>
            </a:r>
            <a:r>
              <a:rPr lang="zh-CN" altLang="en-US" dirty="0"/>
              <a:t> </a:t>
            </a:r>
            <a:r>
              <a:rPr lang="en-US" altLang="zh-CN" dirty="0"/>
              <a:t>weight),</a:t>
            </a:r>
            <a:r>
              <a:rPr lang="zh-CN" altLang="en-US" dirty="0"/>
              <a:t> </a:t>
            </a:r>
            <a:r>
              <a:rPr lang="en-US" altLang="zh-CN" dirty="0"/>
              <a:t>interactive </a:t>
            </a:r>
            <a:r>
              <a:rPr lang="en-US" altLang="zh-CN" u="sng" dirty="0"/>
              <a:t>force/torque</a:t>
            </a:r>
            <a:r>
              <a:rPr lang="zh-CN" altLang="en-US" dirty="0"/>
              <a:t> </a:t>
            </a:r>
            <a:r>
              <a:rPr lang="en-US" altLang="zh-CN" dirty="0"/>
              <a:t>(link</a:t>
            </a:r>
            <a:r>
              <a:rPr lang="zh-CN" altLang="en-US" dirty="0"/>
              <a:t> </a:t>
            </a:r>
            <a:r>
              <a:rPr lang="en-US" altLang="zh-CN" dirty="0"/>
              <a:t>segment),</a:t>
            </a:r>
            <a:r>
              <a:rPr lang="zh-CN" altLang="en-US" dirty="0"/>
              <a:t> </a:t>
            </a:r>
            <a:r>
              <a:rPr lang="en-US" altLang="zh-CN" dirty="0"/>
              <a:t>friction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water),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zh-CN" altLang="zh-CN" dirty="0"/>
              <a:t>(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holding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slippery</a:t>
            </a:r>
            <a:r>
              <a:rPr lang="zh-CN" altLang="en-US" dirty="0"/>
              <a:t> </a:t>
            </a:r>
            <a:r>
              <a:rPr lang="en-US" altLang="zh-CN" dirty="0"/>
              <a:t>eel,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dancing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partner).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7159" y="4238624"/>
            <a:ext cx="580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Inherent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dynamics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limb/joint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59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AE0ED-DCD7-BB44-9B08-BDC05D01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811"/>
            <a:ext cx="9144000" cy="38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11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5625" y="3682999"/>
            <a:ext cx="8096250" cy="301625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038256"/>
            <a:ext cx="8913812" cy="4819744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10" y="4283074"/>
            <a:ext cx="6153277" cy="2193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7159" y="3682999"/>
            <a:ext cx="580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Force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affected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limb/joint</a:t>
            </a:r>
            <a:r>
              <a:rPr lang="zh-CN" altLang="en-US" b="1" dirty="0"/>
              <a:t> </a:t>
            </a:r>
            <a:r>
              <a:rPr lang="en-US" altLang="zh-CN" b="1" dirty="0"/>
              <a:t>position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23233" y="2738945"/>
            <a:ext cx="3728642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Muscles produce force</a:t>
            </a:r>
            <a:r>
              <a:rPr lang="en-US" altLang="zh-CN" dirty="0"/>
              <a:t>;</a:t>
            </a:r>
          </a:p>
          <a:p>
            <a:r>
              <a:rPr lang="en-US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j</a:t>
            </a:r>
            <a:r>
              <a:rPr lang="en-US" dirty="0"/>
              <a:t>oints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moved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torques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6956778" y="3400778"/>
            <a:ext cx="569405" cy="1721555"/>
          </a:xfrm>
          <a:custGeom>
            <a:avLst/>
            <a:gdLst>
              <a:gd name="connsiteX0" fmla="*/ 409222 w 569405"/>
              <a:gd name="connsiteY0" fmla="*/ 0 h 1721555"/>
              <a:gd name="connsiteX1" fmla="*/ 564444 w 569405"/>
              <a:gd name="connsiteY1" fmla="*/ 437444 h 1721555"/>
              <a:gd name="connsiteX2" fmla="*/ 479778 w 569405"/>
              <a:gd name="connsiteY2" fmla="*/ 889000 h 1721555"/>
              <a:gd name="connsiteX3" fmla="*/ 0 w 569405"/>
              <a:gd name="connsiteY3" fmla="*/ 1721555 h 172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05" h="1721555">
                <a:moveTo>
                  <a:pt x="409222" y="0"/>
                </a:moveTo>
                <a:cubicBezTo>
                  <a:pt x="480953" y="144638"/>
                  <a:pt x="552685" y="289277"/>
                  <a:pt x="564444" y="437444"/>
                </a:cubicBezTo>
                <a:cubicBezTo>
                  <a:pt x="576203" y="585611"/>
                  <a:pt x="573852" y="674982"/>
                  <a:pt x="479778" y="889000"/>
                </a:cubicBezTo>
                <a:cubicBezTo>
                  <a:pt x="385704" y="1103018"/>
                  <a:pt x="0" y="1721555"/>
                  <a:pt x="0" y="1721555"/>
                </a:cubicBezTo>
              </a:path>
            </a:pathLst>
          </a:custGeom>
          <a:ln>
            <a:solidFill>
              <a:schemeClr val="accent5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512"/>
            <a:ext cx="9144000" cy="4577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6181" y="562782"/>
            <a:ext cx="38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lengths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6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3500" y="3595211"/>
            <a:ext cx="8913813" cy="322228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4624" y="3964543"/>
            <a:ext cx="4043623" cy="2206625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8256"/>
            <a:ext cx="8913813" cy="4819744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" y="4514771"/>
            <a:ext cx="2392623" cy="1187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0469" y="4333875"/>
            <a:ext cx="363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muscle,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CD3A5"/>
                </a:solidFill>
              </a:rPr>
              <a:t>2</a:t>
            </a:r>
            <a:r>
              <a:rPr lang="zh-CN" altLang="en-US" b="1" dirty="0">
                <a:solidFill>
                  <a:srgbClr val="FCD3A5"/>
                </a:solidFill>
              </a:rPr>
              <a:t> </a:t>
            </a:r>
            <a:r>
              <a:rPr lang="en-US" altLang="zh-CN" b="1" dirty="0">
                <a:solidFill>
                  <a:srgbClr val="FCD3A5"/>
                </a:solidFill>
              </a:rPr>
              <a:t>passive</a:t>
            </a:r>
            <a:r>
              <a:rPr lang="zh-CN" altLang="en-US" b="1" dirty="0">
                <a:solidFill>
                  <a:srgbClr val="FCD3A5"/>
                </a:solidFill>
              </a:rPr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660066"/>
                </a:solidFill>
              </a:rPr>
              <a:t>1</a:t>
            </a:r>
            <a:r>
              <a:rPr lang="zh-CN" altLang="en-US" b="1" dirty="0">
                <a:solidFill>
                  <a:srgbClr val="660066"/>
                </a:solidFill>
              </a:rPr>
              <a:t> </a:t>
            </a:r>
            <a:r>
              <a:rPr lang="en-US" altLang="zh-CN" b="1" dirty="0">
                <a:solidFill>
                  <a:srgbClr val="660066"/>
                </a:solidFill>
              </a:rPr>
              <a:t>active</a:t>
            </a:r>
            <a:r>
              <a:rPr lang="zh-CN" altLang="en-US" b="1" dirty="0">
                <a:solidFill>
                  <a:srgbClr val="660066"/>
                </a:solidFill>
              </a:rPr>
              <a:t> 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799" y="3964543"/>
            <a:ext cx="259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Parallel</a:t>
            </a:r>
            <a:r>
              <a:rPr lang="zh-CN" alt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elastic</a:t>
            </a:r>
            <a:r>
              <a:rPr lang="zh-CN" alt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sheath</a:t>
            </a:r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7248" y="4478040"/>
            <a:ext cx="165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</a:rPr>
              <a:t>Contractile</a:t>
            </a:r>
            <a:r>
              <a:rPr lang="zh-CN" altLang="en-US" b="1" dirty="0">
                <a:solidFill>
                  <a:srgbClr val="660066"/>
                </a:solidFill>
              </a:rPr>
              <a:t> </a:t>
            </a:r>
            <a:r>
              <a:rPr lang="en-US" altLang="zh-CN" b="1" dirty="0">
                <a:solidFill>
                  <a:srgbClr val="660066"/>
                </a:solidFill>
              </a:rPr>
              <a:t>component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625" y="5702221"/>
            <a:ext cx="276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CD3A5"/>
                </a:solidFill>
              </a:rPr>
              <a:t>Series</a:t>
            </a:r>
            <a:r>
              <a:rPr lang="zh-CN" altLang="en-US" b="1" dirty="0">
                <a:solidFill>
                  <a:srgbClr val="FCD3A5"/>
                </a:solidFill>
              </a:rPr>
              <a:t> </a:t>
            </a:r>
            <a:r>
              <a:rPr lang="en-US" altLang="zh-CN" b="1" dirty="0">
                <a:solidFill>
                  <a:srgbClr val="FCD3A5"/>
                </a:solidFill>
              </a:rPr>
              <a:t>elastic</a:t>
            </a:r>
            <a:r>
              <a:rPr lang="zh-CN" altLang="en-US" b="1" dirty="0">
                <a:solidFill>
                  <a:srgbClr val="FCD3A5"/>
                </a:solidFill>
              </a:rPr>
              <a:t> </a:t>
            </a:r>
            <a:r>
              <a:rPr lang="en-US" altLang="zh-CN" b="1" dirty="0">
                <a:solidFill>
                  <a:srgbClr val="FCD3A5"/>
                </a:solidFill>
              </a:rPr>
              <a:t>(tendons)</a:t>
            </a:r>
            <a:endParaRPr lang="en-US" b="1" dirty="0">
              <a:solidFill>
                <a:srgbClr val="FCD3A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7159" y="3571874"/>
            <a:ext cx="580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Force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affected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limb/joint</a:t>
            </a:r>
            <a:r>
              <a:rPr lang="zh-CN" altLang="en-US" b="1" dirty="0"/>
              <a:t> </a:t>
            </a:r>
            <a:r>
              <a:rPr lang="en-US" altLang="zh-CN" b="1" dirty="0"/>
              <a:t>position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17939" y="5348977"/>
            <a:ext cx="4001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Total</a:t>
            </a:r>
            <a:r>
              <a:rPr lang="zh-CN" altLang="en-US" sz="1600" dirty="0"/>
              <a:t> </a:t>
            </a:r>
            <a:r>
              <a:rPr lang="en-US" altLang="zh-CN" sz="1600" dirty="0"/>
              <a:t>force</a:t>
            </a:r>
            <a:r>
              <a:rPr lang="zh-CN" altLang="en-US" sz="1600" dirty="0"/>
              <a:t> </a:t>
            </a:r>
            <a:r>
              <a:rPr lang="en-US" altLang="zh-CN" sz="1600" dirty="0"/>
              <a:t>(tension)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active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passive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21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8" grpId="0"/>
      <p:bldP spid="9" grpId="0"/>
      <p:bldP spid="10" grpId="0"/>
      <p:bldP spid="11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50" y="2851587"/>
            <a:ext cx="6108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4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84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3500" y="3595211"/>
            <a:ext cx="8913813" cy="322228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4624" y="3964543"/>
            <a:ext cx="4043623" cy="2206625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8256"/>
            <a:ext cx="8913813" cy="4819744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75" y="3938945"/>
            <a:ext cx="38100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" y="4514771"/>
            <a:ext cx="2392623" cy="1187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625" y="6171168"/>
            <a:ext cx="363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muscle,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FCD3A5"/>
                </a:solidFill>
              </a:rPr>
              <a:t>2</a:t>
            </a:r>
            <a:r>
              <a:rPr lang="zh-CN" altLang="en-US" b="1" dirty="0">
                <a:solidFill>
                  <a:srgbClr val="FCD3A5"/>
                </a:solidFill>
              </a:rPr>
              <a:t> </a:t>
            </a:r>
            <a:r>
              <a:rPr lang="en-US" altLang="zh-CN" b="1" dirty="0">
                <a:solidFill>
                  <a:srgbClr val="FCD3A5"/>
                </a:solidFill>
              </a:rPr>
              <a:t>passive</a:t>
            </a:r>
            <a:r>
              <a:rPr lang="zh-CN" altLang="en-US" b="1" dirty="0">
                <a:solidFill>
                  <a:srgbClr val="FCD3A5"/>
                </a:solidFill>
              </a:rPr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660066"/>
                </a:solidFill>
              </a:rPr>
              <a:t>1</a:t>
            </a:r>
            <a:r>
              <a:rPr lang="zh-CN" altLang="en-US" b="1" dirty="0">
                <a:solidFill>
                  <a:srgbClr val="660066"/>
                </a:solidFill>
              </a:rPr>
              <a:t> </a:t>
            </a:r>
            <a:r>
              <a:rPr lang="en-US" altLang="zh-CN" b="1" dirty="0">
                <a:solidFill>
                  <a:srgbClr val="660066"/>
                </a:solidFill>
              </a:rPr>
              <a:t>active</a:t>
            </a:r>
            <a:r>
              <a:rPr lang="zh-CN" altLang="en-US" b="1" dirty="0">
                <a:solidFill>
                  <a:srgbClr val="660066"/>
                </a:solidFill>
              </a:rPr>
              <a:t> 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799" y="3964543"/>
            <a:ext cx="259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Parallel</a:t>
            </a:r>
            <a:r>
              <a:rPr lang="zh-CN" alt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elastic</a:t>
            </a:r>
            <a:r>
              <a:rPr lang="zh-CN" alt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sheath</a:t>
            </a:r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7248" y="4478040"/>
            <a:ext cx="165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</a:rPr>
              <a:t>Contractile</a:t>
            </a:r>
            <a:r>
              <a:rPr lang="zh-CN" altLang="en-US" b="1" dirty="0">
                <a:solidFill>
                  <a:srgbClr val="660066"/>
                </a:solidFill>
              </a:rPr>
              <a:t> </a:t>
            </a:r>
            <a:r>
              <a:rPr lang="en-US" altLang="zh-CN" b="1" dirty="0">
                <a:solidFill>
                  <a:srgbClr val="660066"/>
                </a:solidFill>
              </a:rPr>
              <a:t>component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625" y="5702221"/>
            <a:ext cx="276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CD3A5"/>
                </a:solidFill>
              </a:rPr>
              <a:t>Series</a:t>
            </a:r>
            <a:r>
              <a:rPr lang="zh-CN" altLang="en-US" b="1" dirty="0">
                <a:solidFill>
                  <a:srgbClr val="FCD3A5"/>
                </a:solidFill>
              </a:rPr>
              <a:t> </a:t>
            </a:r>
            <a:r>
              <a:rPr lang="en-US" altLang="zh-CN" b="1" dirty="0">
                <a:solidFill>
                  <a:srgbClr val="FCD3A5"/>
                </a:solidFill>
              </a:rPr>
              <a:t>elastic</a:t>
            </a:r>
            <a:r>
              <a:rPr lang="zh-CN" altLang="en-US" b="1" dirty="0">
                <a:solidFill>
                  <a:srgbClr val="FCD3A5"/>
                </a:solidFill>
              </a:rPr>
              <a:t> </a:t>
            </a:r>
            <a:r>
              <a:rPr lang="en-US" altLang="zh-CN" b="1" dirty="0">
                <a:solidFill>
                  <a:srgbClr val="FCD3A5"/>
                </a:solidFill>
              </a:rPr>
              <a:t>(tendons)</a:t>
            </a:r>
            <a:endParaRPr lang="en-US" b="1" dirty="0">
              <a:solidFill>
                <a:srgbClr val="FCD3A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9388" y="6494333"/>
            <a:ext cx="393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Total</a:t>
            </a:r>
            <a:r>
              <a:rPr lang="zh-CN" altLang="en-US" sz="1600" dirty="0"/>
              <a:t> </a:t>
            </a:r>
            <a:r>
              <a:rPr lang="en-US" altLang="zh-CN" sz="1600" dirty="0"/>
              <a:t>force</a:t>
            </a:r>
            <a:r>
              <a:rPr lang="zh-CN" altLang="en-US" sz="1600" dirty="0"/>
              <a:t> </a:t>
            </a:r>
            <a:r>
              <a:rPr lang="en-US" altLang="zh-CN" sz="1600" dirty="0"/>
              <a:t>(tension)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active+</a:t>
            </a:r>
            <a:r>
              <a:rPr lang="zh-CN" altLang="en-US" sz="1600" dirty="0"/>
              <a:t> </a:t>
            </a:r>
            <a:r>
              <a:rPr lang="en-US" altLang="zh-CN" sz="1600" dirty="0"/>
              <a:t>passive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927159" y="3571874"/>
            <a:ext cx="580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Force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affected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limb/joint</a:t>
            </a:r>
            <a:r>
              <a:rPr lang="zh-CN" altLang="en-US" b="1" dirty="0"/>
              <a:t> </a:t>
            </a:r>
            <a:r>
              <a:rPr lang="en-US" altLang="zh-CN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56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8" grpId="0"/>
      <p:bldP spid="9" grpId="0"/>
      <p:bldP spid="10" grpId="0"/>
      <p:bldP spid="11" grpId="0"/>
      <p:bldP spid="1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8256"/>
            <a:ext cx="8913813" cy="4819744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951" t="67637"/>
          <a:stretch/>
        </p:blipFill>
        <p:spPr>
          <a:xfrm>
            <a:off x="1105517" y="5458855"/>
            <a:ext cx="3267302" cy="9752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937" y="5050345"/>
            <a:ext cx="2821951" cy="15569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038" y="2586545"/>
            <a:ext cx="3289300" cy="246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3806" y="3001502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Non-linear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11426"/>
          <a:stretch/>
        </p:blipFill>
        <p:spPr>
          <a:xfrm>
            <a:off x="643867" y="2799479"/>
            <a:ext cx="3728952" cy="2497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reeform 5"/>
          <p:cNvSpPr/>
          <p:nvPr/>
        </p:nvSpPr>
        <p:spPr>
          <a:xfrm>
            <a:off x="3737693" y="3419980"/>
            <a:ext cx="1067913" cy="952400"/>
          </a:xfrm>
          <a:custGeom>
            <a:avLst/>
            <a:gdLst>
              <a:gd name="connsiteX0" fmla="*/ 0 w 1067913"/>
              <a:gd name="connsiteY0" fmla="*/ 952400 h 952400"/>
              <a:gd name="connsiteX1" fmla="*/ 735994 w 1067913"/>
              <a:gd name="connsiteY1" fmla="*/ 779237 h 952400"/>
              <a:gd name="connsiteX2" fmla="*/ 1067913 w 1067913"/>
              <a:gd name="connsiteY2" fmla="*/ 0 h 9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7913" h="952400">
                <a:moveTo>
                  <a:pt x="0" y="952400"/>
                </a:moveTo>
                <a:cubicBezTo>
                  <a:pt x="279004" y="945185"/>
                  <a:pt x="558009" y="937970"/>
                  <a:pt x="735994" y="779237"/>
                </a:cubicBezTo>
                <a:cubicBezTo>
                  <a:pt x="913979" y="620504"/>
                  <a:pt x="1067913" y="0"/>
                  <a:pt x="1067913" y="0"/>
                </a:cubicBezTo>
              </a:path>
            </a:pathLst>
          </a:cu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3500" y="3063875"/>
            <a:ext cx="8913813" cy="375362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8256"/>
            <a:ext cx="8913813" cy="4819744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Inherent dynamics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750" y="6171168"/>
            <a:ext cx="854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length-tension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architectures.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74" y="3647043"/>
            <a:ext cx="4657725" cy="25674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2125" y="4397375"/>
            <a:ext cx="115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pennate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54875" y="4397375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17" name="Freeform 16"/>
          <p:cNvSpPr/>
          <p:nvPr/>
        </p:nvSpPr>
        <p:spPr>
          <a:xfrm>
            <a:off x="1079500" y="4810125"/>
            <a:ext cx="1016000" cy="482360"/>
          </a:xfrm>
          <a:custGeom>
            <a:avLst/>
            <a:gdLst>
              <a:gd name="connsiteX0" fmla="*/ 0 w 1016000"/>
              <a:gd name="connsiteY0" fmla="*/ 0 h 482360"/>
              <a:gd name="connsiteX1" fmla="*/ 254000 w 1016000"/>
              <a:gd name="connsiteY1" fmla="*/ 476250 h 482360"/>
              <a:gd name="connsiteX2" fmla="*/ 666750 w 1016000"/>
              <a:gd name="connsiteY2" fmla="*/ 269875 h 482360"/>
              <a:gd name="connsiteX3" fmla="*/ 1016000 w 1016000"/>
              <a:gd name="connsiteY3" fmla="*/ 269875 h 48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482360">
                <a:moveTo>
                  <a:pt x="0" y="0"/>
                </a:moveTo>
                <a:cubicBezTo>
                  <a:pt x="71437" y="215635"/>
                  <a:pt x="142875" y="431271"/>
                  <a:pt x="254000" y="476250"/>
                </a:cubicBezTo>
                <a:cubicBezTo>
                  <a:pt x="365125" y="521229"/>
                  <a:pt x="539750" y="304271"/>
                  <a:pt x="666750" y="269875"/>
                </a:cubicBezTo>
                <a:cubicBezTo>
                  <a:pt x="793750" y="235479"/>
                  <a:pt x="904875" y="252677"/>
                  <a:pt x="1016000" y="269875"/>
                </a:cubicBezTo>
              </a:path>
            </a:pathLst>
          </a:custGeom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flipH="1">
            <a:off x="6746875" y="4810125"/>
            <a:ext cx="1016000" cy="482360"/>
          </a:xfrm>
          <a:custGeom>
            <a:avLst/>
            <a:gdLst>
              <a:gd name="connsiteX0" fmla="*/ 0 w 1016000"/>
              <a:gd name="connsiteY0" fmla="*/ 0 h 482360"/>
              <a:gd name="connsiteX1" fmla="*/ 254000 w 1016000"/>
              <a:gd name="connsiteY1" fmla="*/ 476250 h 482360"/>
              <a:gd name="connsiteX2" fmla="*/ 666750 w 1016000"/>
              <a:gd name="connsiteY2" fmla="*/ 269875 h 482360"/>
              <a:gd name="connsiteX3" fmla="*/ 1016000 w 1016000"/>
              <a:gd name="connsiteY3" fmla="*/ 269875 h 48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482360">
                <a:moveTo>
                  <a:pt x="0" y="0"/>
                </a:moveTo>
                <a:cubicBezTo>
                  <a:pt x="71437" y="215635"/>
                  <a:pt x="142875" y="431271"/>
                  <a:pt x="254000" y="476250"/>
                </a:cubicBezTo>
                <a:cubicBezTo>
                  <a:pt x="365125" y="521229"/>
                  <a:pt x="539750" y="304271"/>
                  <a:pt x="666750" y="269875"/>
                </a:cubicBezTo>
                <a:cubicBezTo>
                  <a:pt x="793750" y="235479"/>
                  <a:pt x="904875" y="252677"/>
                  <a:pt x="1016000" y="269875"/>
                </a:cubicBezTo>
              </a:path>
            </a:pathLst>
          </a:custGeom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022409" y="3270249"/>
            <a:ext cx="580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Force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affected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limb/joint</a:t>
            </a:r>
            <a:r>
              <a:rPr lang="zh-CN" altLang="en-US" b="1" dirty="0"/>
              <a:t> </a:t>
            </a:r>
            <a:r>
              <a:rPr lang="en-US" altLang="zh-CN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078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3500" y="3595211"/>
            <a:ext cx="8913813" cy="322228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8256"/>
            <a:ext cx="8913813" cy="4819744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49" y="4178300"/>
            <a:ext cx="4039529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122" y="5937250"/>
            <a:ext cx="8351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muscles:</a:t>
            </a:r>
            <a:r>
              <a:rPr lang="zh-CN" altLang="en-US" dirty="0"/>
              <a:t> </a:t>
            </a:r>
            <a:r>
              <a:rPr lang="en-US" altLang="zh-CN" dirty="0"/>
              <a:t>co-vary</a:t>
            </a:r>
            <a:r>
              <a:rPr lang="zh-CN" altLang="en-US" dirty="0"/>
              <a:t> </a:t>
            </a:r>
            <a:r>
              <a:rPr lang="en-US" altLang="zh-CN" dirty="0"/>
              <a:t>joints</a:t>
            </a:r>
            <a:r>
              <a:rPr lang="zh-CN" altLang="en-US" dirty="0"/>
              <a:t> </a:t>
            </a:r>
            <a:r>
              <a:rPr lang="en-US" altLang="zh-CN" dirty="0"/>
              <a:t>inversely,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stays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same, force output is different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80451" y="3758759"/>
            <a:ext cx="499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Force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affected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limb/joint</a:t>
            </a:r>
            <a:r>
              <a:rPr lang="zh-CN" altLang="en-US" b="1" dirty="0"/>
              <a:t> </a:t>
            </a:r>
            <a:r>
              <a:rPr lang="en-US" altLang="zh-CN" b="1" dirty="0"/>
              <a:t>position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7145" t="25174" r="15616" b="10737"/>
          <a:stretch/>
        </p:blipFill>
        <p:spPr>
          <a:xfrm>
            <a:off x="6594900" y="2661329"/>
            <a:ext cx="2541154" cy="1948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94227"/>
            <a:ext cx="2280451" cy="14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8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3500" y="2905126"/>
            <a:ext cx="8913813" cy="391237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8256"/>
            <a:ext cx="8913813" cy="866869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1373" y="3460748"/>
            <a:ext cx="869244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charset="2"/>
              <a:buChar char="v"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neural activation,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varies</a:t>
            </a:r>
            <a:r>
              <a:rPr lang="zh-CN" altLang="en-US" dirty="0"/>
              <a:t> </a:t>
            </a:r>
            <a:r>
              <a:rPr lang="en-US" altLang="zh-CN" dirty="0"/>
              <a:t>depending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length,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u="sng" dirty="0"/>
              <a:t>nonlinear</a:t>
            </a:r>
            <a:r>
              <a:rPr lang="zh-CN" altLang="en-US" dirty="0"/>
              <a:t> </a:t>
            </a:r>
            <a:r>
              <a:rPr lang="en-US" altLang="zh-CN" dirty="0"/>
              <a:t>length-tension</a:t>
            </a:r>
            <a:r>
              <a:rPr lang="zh-CN" altLang="en-US" dirty="0"/>
              <a:t> </a:t>
            </a:r>
            <a:r>
              <a:rPr lang="en-US" altLang="zh-CN" dirty="0"/>
              <a:t>curve.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v"/>
            </a:pPr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L-T</a:t>
            </a:r>
            <a:r>
              <a:rPr lang="zh-CN" altLang="en-US" dirty="0"/>
              <a:t>  </a:t>
            </a:r>
            <a:r>
              <a:rPr lang="en-US" altLang="zh-CN" dirty="0"/>
              <a:t>curve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architectures.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v"/>
            </a:pPr>
            <a:r>
              <a:rPr lang="en-US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one-to-one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position,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zh-CN" altLang="zh-CN" dirty="0"/>
              <a:t>2</a:t>
            </a:r>
            <a:r>
              <a:rPr lang="en-US" altLang="zh-CN" dirty="0"/>
              <a:t>-joint</a:t>
            </a:r>
            <a:r>
              <a:rPr lang="zh-CN" altLang="en-US" dirty="0"/>
              <a:t> </a:t>
            </a:r>
            <a:r>
              <a:rPr lang="en-US" altLang="zh-CN" dirty="0"/>
              <a:t>muscles.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v"/>
            </a:pPr>
            <a:r>
              <a:rPr lang="en-US" dirty="0"/>
              <a:t>Lastly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torque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lever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u="sng" dirty="0"/>
              <a:t> </a:t>
            </a:r>
            <a:r>
              <a:rPr lang="en-US" altLang="zh-CN" u="sng" dirty="0"/>
              <a:t>lever</a:t>
            </a:r>
            <a:r>
              <a:rPr lang="zh-CN" altLang="en-US" u="sng" dirty="0"/>
              <a:t> </a:t>
            </a:r>
            <a:r>
              <a:rPr lang="en-US" altLang="zh-CN" u="sng" dirty="0"/>
              <a:t>arm</a:t>
            </a:r>
            <a:r>
              <a:rPr lang="zh-CN" altLang="en-US" u="sng" dirty="0"/>
              <a:t> </a:t>
            </a:r>
            <a:r>
              <a:rPr lang="en-US" altLang="zh-CN" u="sng" dirty="0"/>
              <a:t>varies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position.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v"/>
            </a:pPr>
            <a:r>
              <a:rPr lang="en-US" dirty="0"/>
              <a:t>Therefore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circumstance.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spcAft>
                <a:spcPts val="600"/>
              </a:spcAft>
              <a:buFont typeface="Wingdings" charset="2"/>
              <a:buChar char="v"/>
            </a:pPr>
            <a:r>
              <a:rPr lang="en-US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≠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27159" y="3091416"/>
            <a:ext cx="580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Force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affected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limb/joint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position</a:t>
            </a:r>
            <a:r>
              <a:rPr lang="en-US" altLang="zh-CN" b="1" dirty="0"/>
              <a:t>: Summary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430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DC23-389A-8F44-A6D0-33704F52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Two</a:t>
            </a:r>
            <a:r>
              <a:rPr lang="zh-Hans" altLang="en-US" dirty="0"/>
              <a:t> </a:t>
            </a:r>
            <a:r>
              <a:rPr lang="en-US" altLang="zh-Hans" dirty="0"/>
              <a:t>elements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action</a:t>
            </a:r>
            <a:r>
              <a:rPr lang="zh-Hans" altLang="en-US" dirty="0"/>
              <a:t> </a:t>
            </a:r>
            <a:r>
              <a:rPr lang="en-US" altLang="zh-Hans" dirty="0"/>
              <a:t>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B5B5-3A1A-7741-8642-3F3E83EC3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279" y="2164448"/>
            <a:ext cx="7610476" cy="3670767"/>
          </a:xfrm>
        </p:spPr>
        <p:txBody>
          <a:bodyPr/>
          <a:lstStyle/>
          <a:p>
            <a:endParaRPr lang="en-US" altLang="zh-Hans" dirty="0"/>
          </a:p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function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perception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control</a:t>
            </a:r>
            <a:r>
              <a:rPr lang="zh-Hans" altLang="en-US" dirty="0"/>
              <a:t> </a:t>
            </a:r>
            <a:r>
              <a:rPr lang="en-US" altLang="zh-Hans" dirty="0"/>
              <a:t>action</a:t>
            </a:r>
          </a:p>
          <a:p>
            <a:r>
              <a:rPr lang="en-US" altLang="zh-Hans" dirty="0"/>
              <a:t>Two</a:t>
            </a:r>
            <a:r>
              <a:rPr lang="zh-Hans" altLang="en-US" dirty="0"/>
              <a:t> </a:t>
            </a:r>
            <a:r>
              <a:rPr lang="en-US" altLang="zh-Hans" dirty="0"/>
              <a:t>elements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action</a:t>
            </a:r>
            <a:r>
              <a:rPr lang="zh-Hans" altLang="en-US" dirty="0"/>
              <a:t> </a:t>
            </a:r>
            <a:r>
              <a:rPr lang="en-US" altLang="zh-Hans" dirty="0"/>
              <a:t>control:</a:t>
            </a:r>
          </a:p>
          <a:p>
            <a:pPr lvl="1"/>
            <a:r>
              <a:rPr lang="en-US" altLang="zh-Hans" dirty="0"/>
              <a:t>Coordination:</a:t>
            </a:r>
            <a:r>
              <a:rPr lang="zh-Hans" altLang="en-US" dirty="0"/>
              <a:t> </a:t>
            </a:r>
            <a:r>
              <a:rPr lang="en-US" altLang="zh-Hans" dirty="0"/>
              <a:t>organize</a:t>
            </a:r>
            <a:r>
              <a:rPr lang="zh-Hans" altLang="en-US" dirty="0"/>
              <a:t> </a:t>
            </a:r>
            <a:r>
              <a:rPr lang="en-US" altLang="zh-Hans" dirty="0"/>
              <a:t>various</a:t>
            </a:r>
            <a:r>
              <a:rPr lang="zh-Hans" altLang="en-US" dirty="0"/>
              <a:t> </a:t>
            </a:r>
            <a:r>
              <a:rPr lang="en-US" altLang="zh-Hans" dirty="0"/>
              <a:t>parts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an</a:t>
            </a:r>
            <a:r>
              <a:rPr lang="zh-Hans" altLang="en-US" dirty="0"/>
              <a:t> </a:t>
            </a:r>
            <a:r>
              <a:rPr lang="en-US" altLang="zh-Hans" dirty="0"/>
              <a:t>action</a:t>
            </a:r>
            <a:r>
              <a:rPr lang="zh-Hans" altLang="en-US" dirty="0"/>
              <a:t> </a:t>
            </a:r>
            <a:r>
              <a:rPr lang="en-US" altLang="zh-Hans" dirty="0"/>
              <a:t>system</a:t>
            </a:r>
            <a:r>
              <a:rPr lang="zh-Hans" altLang="en-US" dirty="0"/>
              <a:t> </a:t>
            </a:r>
            <a:r>
              <a:rPr lang="en-US" altLang="zh-Hans" dirty="0"/>
              <a:t>(e.g.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neural</a:t>
            </a:r>
            <a:r>
              <a:rPr lang="zh-Hans" altLang="en-US" dirty="0"/>
              <a:t> </a:t>
            </a:r>
            <a:r>
              <a:rPr lang="en-US" altLang="zh-Hans" dirty="0"/>
              <a:t>systems,</a:t>
            </a:r>
            <a:r>
              <a:rPr lang="zh-Hans" altLang="en-US" dirty="0"/>
              <a:t> </a:t>
            </a:r>
            <a:r>
              <a:rPr lang="en-US" altLang="zh-Hans" dirty="0"/>
              <a:t>muscles,</a:t>
            </a:r>
            <a:r>
              <a:rPr lang="zh-Hans" altLang="en-US" dirty="0"/>
              <a:t> </a:t>
            </a:r>
            <a:r>
              <a:rPr lang="en-US" altLang="zh-Hans" dirty="0"/>
              <a:t>tendons,</a:t>
            </a:r>
            <a:r>
              <a:rPr lang="zh-Hans" altLang="en-US" dirty="0"/>
              <a:t> </a:t>
            </a:r>
            <a:r>
              <a:rPr lang="en-US" altLang="zh-Hans" dirty="0"/>
              <a:t>joints,</a:t>
            </a:r>
            <a:r>
              <a:rPr lang="zh-Hans" altLang="en-US" dirty="0"/>
              <a:t> </a:t>
            </a:r>
            <a:r>
              <a:rPr lang="en-US" altLang="zh-Hans" dirty="0"/>
              <a:t>bones</a:t>
            </a:r>
            <a:r>
              <a:rPr lang="zh-Hans" altLang="en-US" dirty="0"/>
              <a:t> </a:t>
            </a:r>
            <a:r>
              <a:rPr lang="en-US" altLang="zh-Hans" dirty="0"/>
              <a:t>etc.)</a:t>
            </a:r>
          </a:p>
          <a:p>
            <a:pPr lvl="1"/>
            <a:r>
              <a:rPr lang="en-US" altLang="zh-Hans" dirty="0"/>
              <a:t>Control:</a:t>
            </a:r>
            <a:r>
              <a:rPr lang="zh-Hans" altLang="en-US" dirty="0"/>
              <a:t> </a:t>
            </a:r>
            <a:r>
              <a:rPr lang="en-US" altLang="zh-Hans" dirty="0"/>
              <a:t>regulate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action</a:t>
            </a:r>
            <a:r>
              <a:rPr lang="zh-Hans" altLang="en-US" dirty="0"/>
              <a:t> </a:t>
            </a:r>
            <a:r>
              <a:rPr lang="en-US" altLang="zh-Hans" dirty="0"/>
              <a:t>system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achieve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task</a:t>
            </a:r>
            <a:r>
              <a:rPr lang="zh-Hans" altLang="en-US" dirty="0"/>
              <a:t> </a:t>
            </a:r>
            <a:r>
              <a:rPr lang="en-US" altLang="zh-Hans" dirty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78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3500" y="3573776"/>
            <a:ext cx="8913813" cy="32913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43" y="2082753"/>
            <a:ext cx="8913813" cy="4819744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</a:p>
          <a:p>
            <a:pPr marL="349250" lvl="1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Nonlinearity</a:t>
            </a:r>
            <a:r>
              <a:rPr lang="zh-CN" altLang="en-US" b="1" dirty="0">
                <a:solidFill>
                  <a:schemeClr val="accent3"/>
                </a:solidFill>
              </a:rPr>
              <a:t> </a:t>
            </a:r>
            <a:r>
              <a:rPr lang="en-US" altLang="zh-CN" b="1" dirty="0">
                <a:solidFill>
                  <a:schemeClr val="accent3"/>
                </a:solidFill>
              </a:rPr>
              <a:t>pervades</a:t>
            </a:r>
            <a:r>
              <a:rPr lang="zh-CN" altLang="en-US" b="1" dirty="0">
                <a:solidFill>
                  <a:schemeClr val="accent3"/>
                </a:solidFill>
              </a:rPr>
              <a:t> </a:t>
            </a:r>
            <a:r>
              <a:rPr lang="en-US" altLang="zh-CN" b="1" dirty="0">
                <a:solidFill>
                  <a:schemeClr val="accent3"/>
                </a:solidFill>
              </a:rPr>
              <a:t>inherent</a:t>
            </a:r>
            <a:r>
              <a:rPr lang="zh-CN" altLang="en-US" b="1" dirty="0">
                <a:solidFill>
                  <a:schemeClr val="accent3"/>
                </a:solidFill>
              </a:rPr>
              <a:t> </a:t>
            </a:r>
            <a:r>
              <a:rPr lang="en-US" altLang="zh-CN" b="1" dirty="0">
                <a:solidFill>
                  <a:schemeClr val="accent3"/>
                </a:solidFill>
              </a:rPr>
              <a:t>dynamics!!!</a:t>
            </a:r>
            <a:r>
              <a:rPr lang="zh-CN" altLang="en-US" b="1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cannot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predict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behavior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whole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system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from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knowledge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behavior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components.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7159" y="3573776"/>
            <a:ext cx="580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Force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affected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limb/joint </a:t>
            </a:r>
            <a:r>
              <a:rPr lang="en-US" altLang="zh-CN" b="1" dirty="0">
                <a:solidFill>
                  <a:srgbClr val="FF0000"/>
                </a:solidFill>
              </a:rPr>
              <a:t>velocity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87" y="3933068"/>
            <a:ext cx="3969287" cy="293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766" y="4554159"/>
            <a:ext cx="4359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muscle: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liberated</a:t>
            </a:r>
          </a:p>
          <a:p>
            <a:r>
              <a:rPr lang="en-US" b="1" dirty="0">
                <a:solidFill>
                  <a:srgbClr val="FF0000"/>
                </a:solidFill>
              </a:rPr>
              <a:t>Power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force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velocity</a:t>
            </a:r>
          </a:p>
          <a:p>
            <a:r>
              <a:rPr lang="en-US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1/3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 err="1"/>
              <a:t>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12331" y="5413375"/>
            <a:ext cx="1560756" cy="369332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Potentiation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9149" y="3933068"/>
            <a:ext cx="246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</a:t>
            </a:r>
            <a:r>
              <a:rPr lang="en-US" altLang="zh-CN" dirty="0"/>
              <a:t>-velocity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032250" y="4492625"/>
            <a:ext cx="1127125" cy="920750"/>
          </a:xfrm>
          <a:custGeom>
            <a:avLst/>
            <a:gdLst>
              <a:gd name="connsiteX0" fmla="*/ 0 w 1127125"/>
              <a:gd name="connsiteY0" fmla="*/ 920750 h 920750"/>
              <a:gd name="connsiteX1" fmla="*/ 365125 w 1127125"/>
              <a:gd name="connsiteY1" fmla="*/ 523875 h 920750"/>
              <a:gd name="connsiteX2" fmla="*/ 666750 w 1127125"/>
              <a:gd name="connsiteY2" fmla="*/ 158750 h 920750"/>
              <a:gd name="connsiteX3" fmla="*/ 1127125 w 1127125"/>
              <a:gd name="connsiteY3" fmla="*/ 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7125" h="920750">
                <a:moveTo>
                  <a:pt x="0" y="920750"/>
                </a:moveTo>
                <a:cubicBezTo>
                  <a:pt x="127000" y="785812"/>
                  <a:pt x="254000" y="650875"/>
                  <a:pt x="365125" y="523875"/>
                </a:cubicBezTo>
                <a:cubicBezTo>
                  <a:pt x="476250" y="396875"/>
                  <a:pt x="539750" y="246062"/>
                  <a:pt x="666750" y="158750"/>
                </a:cubicBezTo>
                <a:cubicBezTo>
                  <a:pt x="793750" y="71437"/>
                  <a:pt x="1127125" y="0"/>
                  <a:pt x="1127125" y="0"/>
                </a:cubicBezTo>
              </a:path>
            </a:pathLst>
          </a:custGeom>
          <a:ln>
            <a:solidFill>
              <a:srgbClr val="00009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0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5" grpId="0"/>
      <p:bldP spid="6" grpId="0" animBg="1"/>
      <p:bldP spid="11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46843" y="2821926"/>
            <a:ext cx="8913813" cy="1861202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CCV problem in movement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43" y="2082753"/>
            <a:ext cx="8913813" cy="1123997"/>
          </a:xfrm>
        </p:spPr>
        <p:txBody>
          <a:bodyPr>
            <a:normAutofit/>
          </a:bodyPr>
          <a:lstStyle/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muscle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lvl="1"/>
            <a:r>
              <a:rPr lang="en-US" dirty="0"/>
              <a:t>Incidental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844" y="2988411"/>
            <a:ext cx="89138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charset="2"/>
              <a:buChar char="v"/>
            </a:pPr>
            <a:r>
              <a:rPr lang="en-US" dirty="0"/>
              <a:t>Inertia</a:t>
            </a:r>
            <a:r>
              <a:rPr lang="zh-CN" altLang="en-US" dirty="0"/>
              <a:t> </a:t>
            </a:r>
            <a:r>
              <a:rPr lang="en-US" altLang="zh-CN" dirty="0"/>
              <a:t>(swinging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bat)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resistance</a:t>
            </a:r>
            <a:r>
              <a:rPr lang="zh-CN" altLang="zh-CN" dirty="0"/>
              <a:t> </a:t>
            </a:r>
            <a:r>
              <a:rPr lang="en-US" altLang="zh-CN" dirty="0"/>
              <a:t>(writing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altLang="zh-CN" dirty="0"/>
              <a:t>pumping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tire)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v"/>
            </a:pPr>
            <a:r>
              <a:rPr lang="en-US" dirty="0"/>
              <a:t>Potentials</a:t>
            </a:r>
            <a:r>
              <a:rPr lang="zh-CN" altLang="en-US" dirty="0"/>
              <a:t>: </a:t>
            </a:r>
            <a:r>
              <a:rPr lang="en-US" altLang="zh-CN" dirty="0"/>
              <a:t>absorb,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mechanical</a:t>
            </a:r>
            <a:r>
              <a:rPr lang="zh-CN" altLang="en-US" dirty="0"/>
              <a:t> </a:t>
            </a:r>
            <a:r>
              <a:rPr lang="en-US" altLang="zh-CN" dirty="0"/>
              <a:t>energy:</a:t>
            </a:r>
            <a:r>
              <a:rPr lang="zh-CN" altLang="en-US" dirty="0"/>
              <a:t> </a:t>
            </a:r>
            <a:r>
              <a:rPr lang="en-US" altLang="zh-CN" dirty="0"/>
              <a:t>gravity</a:t>
            </a:r>
            <a:r>
              <a:rPr lang="zh-CN" altLang="en-US" dirty="0"/>
              <a:t> </a:t>
            </a:r>
            <a:r>
              <a:rPr lang="en-US" altLang="zh-CN" dirty="0"/>
              <a:t>(juggling</a:t>
            </a:r>
            <a:r>
              <a:rPr lang="zh-CN" altLang="en-US" dirty="0"/>
              <a:t> </a:t>
            </a:r>
            <a:r>
              <a:rPr lang="en-US" altLang="zh-CN" dirty="0"/>
              <a:t>balls)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elastic</a:t>
            </a:r>
            <a:r>
              <a:rPr lang="zh-CN" altLang="en-US" dirty="0"/>
              <a:t> </a:t>
            </a:r>
            <a:r>
              <a:rPr lang="en-US" altLang="zh-CN" dirty="0"/>
              <a:t>(bouncing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ball,</a:t>
            </a:r>
            <a:r>
              <a:rPr lang="zh-CN" altLang="en-US" dirty="0"/>
              <a:t> </a:t>
            </a:r>
            <a:r>
              <a:rPr lang="en-US" altLang="zh-CN" dirty="0"/>
              <a:t>archery)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v"/>
            </a:pPr>
            <a:r>
              <a:rPr lang="en-US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sources: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(dancing)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(flying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kite</a:t>
            </a:r>
            <a:r>
              <a:rPr lang="zh-CN" altLang="en-US" dirty="0"/>
              <a:t>, </a:t>
            </a:r>
            <a:r>
              <a:rPr lang="en-US" altLang="zh-CN" dirty="0"/>
              <a:t>surfing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wave)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9" y="4683128"/>
            <a:ext cx="1381125" cy="2065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0" y="4857749"/>
            <a:ext cx="2524640" cy="1891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68874"/>
            <a:ext cx="2327275" cy="1535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24375"/>
          <a:stretch/>
        </p:blipFill>
        <p:spPr>
          <a:xfrm>
            <a:off x="6992938" y="4827996"/>
            <a:ext cx="19208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Bernstein’s solution to the CCV problem: Synergy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Low-level automatisms (at the spinal level) automatically adjust for varying conditions</a:t>
            </a:r>
          </a:p>
          <a:p>
            <a:r>
              <a:rPr lang="en-US" dirty="0"/>
              <a:t>The motor system takes advantages of non-muscular forces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4620357"/>
            <a:ext cx="3571875" cy="171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8052" y="4950069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Touch paw during stance </a:t>
            </a:r>
            <a:r>
              <a:rPr lang="en-US" dirty="0">
                <a:sym typeface="Wingdings" panose="05000000000000000000" pitchFamily="2" charset="2"/>
              </a:rPr>
              <a:t> extend</a:t>
            </a:r>
          </a:p>
          <a:p>
            <a:r>
              <a:rPr lang="en-US" dirty="0">
                <a:sym typeface="Wingdings" panose="05000000000000000000" pitchFamily="2" charset="2"/>
              </a:rPr>
              <a:t>Touch paw during swing  flex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12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2038256"/>
            <a:ext cx="7799389" cy="1468438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Degrees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Freedom</a:t>
            </a:r>
            <a:r>
              <a:rPr lang="zh-CN" altLang="en-US" b="1" dirty="0"/>
              <a:t> </a:t>
            </a:r>
            <a:r>
              <a:rPr lang="en-US" altLang="zh-CN" dirty="0"/>
              <a:t>problem: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</a:p>
          <a:p>
            <a:r>
              <a:rPr lang="en-US" dirty="0"/>
              <a:t>Solution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higher-order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variables (or</a:t>
            </a:r>
            <a:r>
              <a:rPr lang="zh-CN" altLang="en-US" dirty="0"/>
              <a:t> </a:t>
            </a:r>
            <a:r>
              <a:rPr lang="en-US" altLang="zh-CN" dirty="0"/>
              <a:t>coordination)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898901"/>
            <a:ext cx="4787900" cy="1854200"/>
          </a:xfrm>
          <a:prstGeom prst="rect">
            <a:avLst/>
          </a:prstGeom>
          <a:ln w="76200" cmpd="tri">
            <a:solidFill>
              <a:schemeClr val="accent3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34" y="3764845"/>
            <a:ext cx="3898900" cy="2171700"/>
          </a:xfrm>
          <a:prstGeom prst="rect">
            <a:avLst/>
          </a:prstGeom>
          <a:ln w="76200" cmpd="tri">
            <a:solidFill>
              <a:srgbClr val="666699"/>
            </a:solidFill>
          </a:ln>
        </p:spPr>
      </p:pic>
    </p:spTree>
    <p:extLst>
      <p:ext uri="{BB962C8B-B14F-4D97-AF65-F5344CB8AC3E}">
        <p14:creationId xmlns:p14="http://schemas.microsoft.com/office/powerpoint/2010/main" val="7719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222" y="2079707"/>
            <a:ext cx="7742591" cy="36707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Context</a:t>
            </a:r>
            <a:r>
              <a:rPr lang="zh-CN" altLang="en-US" b="1" dirty="0"/>
              <a:t> </a:t>
            </a:r>
            <a:r>
              <a:rPr lang="en-US" altLang="zh-CN" b="1" dirty="0"/>
              <a:t>Conditioned</a:t>
            </a:r>
            <a:r>
              <a:rPr lang="zh-CN" altLang="en-US" b="1" dirty="0"/>
              <a:t> </a:t>
            </a:r>
            <a:r>
              <a:rPr lang="en-US" altLang="zh-CN" b="1" dirty="0"/>
              <a:t>Variability</a:t>
            </a:r>
            <a:r>
              <a:rPr lang="zh-CN" altLang="en-US" b="1" dirty="0"/>
              <a:t> </a:t>
            </a:r>
            <a:r>
              <a:rPr lang="en-US" altLang="zh-CN" dirty="0"/>
              <a:t>problem: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commands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uniquely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</a:p>
          <a:p>
            <a:pPr lvl="1"/>
            <a:r>
              <a:rPr lang="en-US" dirty="0"/>
              <a:t>Inverse kinematics and inverse dynamics</a:t>
            </a:r>
          </a:p>
          <a:p>
            <a:pPr lvl="1"/>
            <a:r>
              <a:rPr lang="en-US" dirty="0"/>
              <a:t>Muscle state, architecture</a:t>
            </a:r>
          </a:p>
          <a:p>
            <a:pPr lvl="1"/>
            <a:r>
              <a:rPr lang="en-US" dirty="0"/>
              <a:t>Inherent and incidental dynamics</a:t>
            </a:r>
            <a:endParaRPr lang="en-US" altLang="zh-CN" dirty="0"/>
          </a:p>
          <a:p>
            <a:r>
              <a:rPr lang="en-US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feedback,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closed-loop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joint)</a:t>
            </a:r>
          </a:p>
          <a:p>
            <a:r>
              <a:rPr lang="en-US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-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variables;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coordination (don’t need to know the state of each component, only that of the whole system)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1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</a:t>
            </a:r>
            <a:r>
              <a:rPr lang="zh-CN" altLang="en-US" dirty="0"/>
              <a:t> </a:t>
            </a:r>
            <a:r>
              <a:rPr lang="en-US" altLang="zh-CN" dirty="0"/>
              <a:t>Bernstein</a:t>
            </a:r>
            <a:r>
              <a:rPr lang="zh-CN" altLang="en-US" dirty="0"/>
              <a:t> </a:t>
            </a:r>
            <a:r>
              <a:rPr lang="en-US" altLang="zh-CN" dirty="0"/>
              <a:t>Perspective I and II”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Turvey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M.</a:t>
            </a:r>
            <a:r>
              <a:rPr lang="zh-CN" altLang="en-US" dirty="0"/>
              <a:t> </a:t>
            </a:r>
            <a:r>
              <a:rPr lang="en-US" altLang="zh-CN" dirty="0"/>
              <a:t>T. </a:t>
            </a:r>
            <a:r>
              <a:rPr lang="en-US" altLang="zh-CN"/>
              <a:t>and colleagues.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5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01A7-A873-1E43-B06D-293DCCF5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ans" dirty="0"/>
              <a:t>Why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it</a:t>
            </a:r>
            <a:r>
              <a:rPr lang="zh-Hans" altLang="en-US" dirty="0"/>
              <a:t> </a:t>
            </a:r>
            <a:r>
              <a:rPr lang="en-US" altLang="zh-Hans" dirty="0"/>
              <a:t>hard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make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robot</a:t>
            </a:r>
            <a:r>
              <a:rPr lang="zh-Hans" altLang="en-US" dirty="0"/>
              <a:t> </a:t>
            </a:r>
            <a:r>
              <a:rPr lang="en-US" altLang="zh-Hans" dirty="0"/>
              <a:t>play</a:t>
            </a:r>
            <a:r>
              <a:rPr lang="zh-Hans" altLang="en-US" dirty="0"/>
              <a:t> </a:t>
            </a:r>
            <a:r>
              <a:rPr lang="en-US" altLang="zh-Hans" dirty="0"/>
              <a:t>chess?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B1F7-9ED7-7340-AFBF-D8732753C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33" y="2180663"/>
            <a:ext cx="8087468" cy="20239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zh-Hans" dirty="0"/>
              <a:t>Make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robot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”think”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next</a:t>
            </a:r>
            <a:r>
              <a:rPr lang="zh-Hans" altLang="en-US" dirty="0"/>
              <a:t> </a:t>
            </a:r>
            <a:r>
              <a:rPr lang="en-US" altLang="zh-Hans" dirty="0"/>
              <a:t>moves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easy</a:t>
            </a:r>
            <a:r>
              <a:rPr lang="en-US" altLang="zh-CN" dirty="0"/>
              <a:t>(?)</a:t>
            </a:r>
            <a:endParaRPr lang="en-US" altLang="zh-Han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Hans" dirty="0"/>
              <a:t>Make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robot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place</a:t>
            </a:r>
            <a:r>
              <a:rPr lang="zh-Hans" altLang="en-US" dirty="0"/>
              <a:t> </a:t>
            </a:r>
            <a:r>
              <a:rPr lang="en-US" altLang="zh-Hans" dirty="0"/>
              <a:t>chess</a:t>
            </a:r>
            <a:r>
              <a:rPr lang="zh-Hans" altLang="en-US" dirty="0"/>
              <a:t> </a:t>
            </a:r>
            <a:r>
              <a:rPr lang="en-US" altLang="zh-Hans" dirty="0"/>
              <a:t>pieces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not</a:t>
            </a:r>
            <a:r>
              <a:rPr lang="zh-Hans" altLang="en-US" dirty="0"/>
              <a:t> </a:t>
            </a:r>
            <a:r>
              <a:rPr lang="en-US" altLang="zh-Hans" dirty="0"/>
              <a:t>so</a:t>
            </a:r>
            <a:r>
              <a:rPr lang="zh-Hans" altLang="en-US" dirty="0"/>
              <a:t> </a:t>
            </a:r>
            <a:r>
              <a:rPr lang="en-US" altLang="zh-Hans" dirty="0"/>
              <a:t>easy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Hans" dirty="0"/>
              <a:t>Coordination:</a:t>
            </a:r>
            <a:r>
              <a:rPr lang="zh-Hans" altLang="en-US" dirty="0"/>
              <a:t> </a:t>
            </a:r>
            <a:r>
              <a:rPr lang="en-US" altLang="zh-Han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pick</a:t>
            </a:r>
            <a:r>
              <a:rPr lang="zh-Hans" altLang="en-US" dirty="0"/>
              <a:t> </a:t>
            </a:r>
            <a:r>
              <a:rPr lang="en-US" altLang="zh-Hans" dirty="0"/>
              <a:t>up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chess</a:t>
            </a:r>
            <a:r>
              <a:rPr lang="zh-Hans" altLang="en-US" dirty="0"/>
              <a:t> </a:t>
            </a:r>
            <a:r>
              <a:rPr lang="en-US" altLang="zh-Hans" dirty="0"/>
              <a:t>piece,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put</a:t>
            </a:r>
            <a:r>
              <a:rPr lang="zh-Hans" altLang="en-US" dirty="0"/>
              <a:t> </a:t>
            </a:r>
            <a:r>
              <a:rPr lang="en-US" altLang="zh-Hans" dirty="0"/>
              <a:t>it</a:t>
            </a:r>
            <a:r>
              <a:rPr lang="zh-Hans" altLang="en-US" dirty="0"/>
              <a:t> </a:t>
            </a:r>
            <a:r>
              <a:rPr lang="en-US" altLang="zh-Hans" dirty="0"/>
              <a:t>down</a:t>
            </a:r>
            <a:r>
              <a:rPr lang="zh-Hans" altLang="en-US" dirty="0"/>
              <a:t> </a:t>
            </a:r>
            <a:r>
              <a:rPr lang="en-US" altLang="zh-Hans" dirty="0"/>
              <a:t>at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precise</a:t>
            </a:r>
            <a:r>
              <a:rPr lang="zh-Hans" altLang="en-US" dirty="0"/>
              <a:t> </a:t>
            </a:r>
            <a:r>
              <a:rPr lang="en-US" altLang="zh-Hans" dirty="0"/>
              <a:t>point</a:t>
            </a:r>
            <a:r>
              <a:rPr lang="zh-Hans" altLang="en-US" dirty="0"/>
              <a:t> </a:t>
            </a:r>
            <a:r>
              <a:rPr lang="en-US" altLang="zh-Hans" dirty="0"/>
              <a:t>while</a:t>
            </a:r>
            <a:r>
              <a:rPr lang="zh-Hans" altLang="en-US" dirty="0"/>
              <a:t> </a:t>
            </a:r>
            <a:r>
              <a:rPr lang="en-US" altLang="zh-Hans" dirty="0"/>
              <a:t>scratching</a:t>
            </a:r>
            <a:r>
              <a:rPr lang="zh-Hans" altLang="en-US" dirty="0"/>
              <a:t> </a:t>
            </a:r>
            <a:r>
              <a:rPr lang="en-US" altLang="zh-Hans" dirty="0"/>
              <a:t>chin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other</a:t>
            </a:r>
            <a:r>
              <a:rPr lang="zh-Hans" altLang="en-US" dirty="0"/>
              <a:t> </a:t>
            </a:r>
            <a:r>
              <a:rPr lang="en-US" altLang="zh-Hans" dirty="0"/>
              <a:t>hand?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322A1-9A15-1243-BE77-E5BAFFC5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75" y="4251365"/>
            <a:ext cx="4395726" cy="23443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459628-F999-3A42-B53C-CB0C4C32A41A}"/>
              </a:ext>
            </a:extLst>
          </p:cNvPr>
          <p:cNvSpPr/>
          <p:nvPr/>
        </p:nvSpPr>
        <p:spPr>
          <a:xfrm>
            <a:off x="532533" y="4169204"/>
            <a:ext cx="35763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Control: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avoid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knocking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chess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pieces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(of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sizes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locations),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locate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location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board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grids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occluded.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4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91322-8385-2240-BD4C-D3727A2E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8077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actions controlled?</a:t>
            </a:r>
            <a:r>
              <a:rPr lang="zh-Hans" altLang="en-US" dirty="0"/>
              <a:t> </a:t>
            </a:r>
            <a:br>
              <a:rPr lang="en-US" altLang="zh-Hans" dirty="0"/>
            </a:b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Past</a:t>
            </a:r>
            <a:r>
              <a:rPr lang="zh-Hans" altLang="en-US" dirty="0"/>
              <a:t> </a:t>
            </a:r>
            <a:r>
              <a:rPr lang="en-US" altLang="zh-Hans" dirty="0"/>
              <a:t>ideas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3762" y="2714624"/>
            <a:ext cx="2921000" cy="646331"/>
          </a:xfrm>
          <a:prstGeom prst="rect">
            <a:avLst/>
          </a:prstGeom>
          <a:solidFill>
            <a:schemeClr val="accent5"/>
          </a:solidFill>
          <a:ln>
            <a:solidFill>
              <a:srgbClr val="F7901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Sensory</a:t>
            </a:r>
            <a:r>
              <a:rPr lang="zh-CN" altLang="en-US" dirty="0"/>
              <a:t> </a:t>
            </a:r>
            <a:r>
              <a:rPr lang="en-US" altLang="zh-CN" dirty="0"/>
              <a:t>info,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vision,</a:t>
            </a:r>
            <a:r>
              <a:rPr lang="zh-CN" altLang="en-US" dirty="0"/>
              <a:t> </a:t>
            </a:r>
            <a:r>
              <a:rPr lang="en-US" altLang="zh-CN" dirty="0"/>
              <a:t>audition,</a:t>
            </a:r>
            <a:r>
              <a:rPr lang="zh-CN" altLang="en-US" dirty="0"/>
              <a:t> </a:t>
            </a:r>
            <a:r>
              <a:rPr lang="en-US" altLang="zh-CN" dirty="0"/>
              <a:t>touch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76" y="2118508"/>
            <a:ext cx="3525200" cy="25169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704553" y="3118375"/>
            <a:ext cx="528988" cy="95250"/>
          </a:xfrm>
          <a:prstGeom prst="straightConnector1">
            <a:avLst/>
          </a:prstGeom>
          <a:ln>
            <a:solidFill>
              <a:srgbClr val="F7901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4720887" y="2473780"/>
            <a:ext cx="1412875" cy="228839"/>
          </a:xfrm>
          <a:custGeom>
            <a:avLst/>
            <a:gdLst>
              <a:gd name="connsiteX0" fmla="*/ 1412875 w 1412875"/>
              <a:gd name="connsiteY0" fmla="*/ 228839 h 228839"/>
              <a:gd name="connsiteX1" fmla="*/ 508000 w 1412875"/>
              <a:gd name="connsiteY1" fmla="*/ 6589 h 228839"/>
              <a:gd name="connsiteX2" fmla="*/ 0 w 1412875"/>
              <a:gd name="connsiteY2" fmla="*/ 54214 h 22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2875" h="228839">
                <a:moveTo>
                  <a:pt x="1412875" y="228839"/>
                </a:moveTo>
                <a:cubicBezTo>
                  <a:pt x="1078177" y="132266"/>
                  <a:pt x="743479" y="35693"/>
                  <a:pt x="508000" y="6589"/>
                </a:cubicBezTo>
                <a:cubicBezTo>
                  <a:pt x="272521" y="-22515"/>
                  <a:pt x="0" y="54214"/>
                  <a:pt x="0" y="54214"/>
                </a:cubicBezTo>
              </a:path>
            </a:pathLst>
          </a:custGeom>
          <a:ln>
            <a:solidFill>
              <a:schemeClr val="accent5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720887" y="3464403"/>
            <a:ext cx="2127250" cy="307853"/>
          </a:xfrm>
          <a:custGeom>
            <a:avLst/>
            <a:gdLst>
              <a:gd name="connsiteX0" fmla="*/ 2127250 w 2127250"/>
              <a:gd name="connsiteY0" fmla="*/ 0 h 307853"/>
              <a:gd name="connsiteX1" fmla="*/ 1000125 w 2127250"/>
              <a:gd name="connsiteY1" fmla="*/ 301625 h 307853"/>
              <a:gd name="connsiteX2" fmla="*/ 0 w 2127250"/>
              <a:gd name="connsiteY2" fmla="*/ 174625 h 30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7250" h="307853">
                <a:moveTo>
                  <a:pt x="2127250" y="0"/>
                </a:moveTo>
                <a:cubicBezTo>
                  <a:pt x="1740958" y="136260"/>
                  <a:pt x="1354667" y="272521"/>
                  <a:pt x="1000125" y="301625"/>
                </a:cubicBezTo>
                <a:cubicBezTo>
                  <a:pt x="645583" y="330729"/>
                  <a:pt x="322791" y="252677"/>
                  <a:pt x="0" y="174625"/>
                </a:cubicBezTo>
              </a:path>
            </a:pathLst>
          </a:custGeom>
          <a:ln>
            <a:solidFill>
              <a:srgbClr val="F7901E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339084" y="4977721"/>
            <a:ext cx="1957832" cy="1297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62" y="5281040"/>
            <a:ext cx="1629744" cy="1222307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3778250" y="4214812"/>
            <a:ext cx="1307762" cy="1066228"/>
          </a:xfrm>
          <a:custGeom>
            <a:avLst/>
            <a:gdLst>
              <a:gd name="connsiteX0" fmla="*/ 1285875 w 1285875"/>
              <a:gd name="connsiteY0" fmla="*/ 0 h 920750"/>
              <a:gd name="connsiteX1" fmla="*/ 301625 w 1285875"/>
              <a:gd name="connsiteY1" fmla="*/ 365125 h 920750"/>
              <a:gd name="connsiteX2" fmla="*/ 0 w 1285875"/>
              <a:gd name="connsiteY2" fmla="*/ 92075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75" h="920750">
                <a:moveTo>
                  <a:pt x="1285875" y="0"/>
                </a:moveTo>
                <a:cubicBezTo>
                  <a:pt x="900906" y="105833"/>
                  <a:pt x="515937" y="211667"/>
                  <a:pt x="301625" y="365125"/>
                </a:cubicBezTo>
                <a:cubicBezTo>
                  <a:pt x="87313" y="518583"/>
                  <a:pt x="43656" y="719666"/>
                  <a:pt x="0" y="920750"/>
                </a:cubicBezTo>
              </a:path>
            </a:pathLst>
          </a:custGeom>
          <a:ln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01216" y="3118375"/>
            <a:ext cx="2164159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commands,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muscles,</a:t>
            </a:r>
            <a:r>
              <a:rPr lang="zh-CN" altLang="en-US" dirty="0"/>
              <a:t> </a:t>
            </a:r>
            <a:r>
              <a:rPr lang="en-US" altLang="zh-CN" dirty="0"/>
              <a:t>bones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joints</a:t>
            </a:r>
          </a:p>
        </p:txBody>
      </p:sp>
      <p:sp>
        <p:nvSpPr>
          <p:cNvPr id="15" name="Freeform 14"/>
          <p:cNvSpPr/>
          <p:nvPr/>
        </p:nvSpPr>
        <p:spPr>
          <a:xfrm>
            <a:off x="2032124" y="2714623"/>
            <a:ext cx="1174626" cy="2263097"/>
          </a:xfrm>
          <a:custGeom>
            <a:avLst/>
            <a:gdLst>
              <a:gd name="connsiteX0" fmla="*/ 1174626 w 1174626"/>
              <a:gd name="connsiteY0" fmla="*/ 32852 h 1810852"/>
              <a:gd name="connsiteX1" fmla="*/ 269751 w 1174626"/>
              <a:gd name="connsiteY1" fmla="*/ 80477 h 1810852"/>
              <a:gd name="connsiteX2" fmla="*/ 47501 w 1174626"/>
              <a:gd name="connsiteY2" fmla="*/ 731352 h 1810852"/>
              <a:gd name="connsiteX3" fmla="*/ 1063501 w 1174626"/>
              <a:gd name="connsiteY3" fmla="*/ 1810852 h 181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626" h="1810852">
                <a:moveTo>
                  <a:pt x="1174626" y="32852"/>
                </a:moveTo>
                <a:cubicBezTo>
                  <a:pt x="816115" y="-1544"/>
                  <a:pt x="457605" y="-35940"/>
                  <a:pt x="269751" y="80477"/>
                </a:cubicBezTo>
                <a:cubicBezTo>
                  <a:pt x="81897" y="196894"/>
                  <a:pt x="-84791" y="442956"/>
                  <a:pt x="47501" y="731352"/>
                </a:cubicBezTo>
                <a:cubicBezTo>
                  <a:pt x="179793" y="1019748"/>
                  <a:pt x="1063501" y="1810852"/>
                  <a:pt x="1063501" y="1810852"/>
                </a:cubicBezTo>
              </a:path>
            </a:pathLst>
          </a:custGeom>
          <a:ln>
            <a:solidFill>
              <a:schemeClr val="tx2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25" y="2464494"/>
            <a:ext cx="1307762" cy="130776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96916" y="6274785"/>
            <a:ext cx="352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traditional way of thinking</a:t>
            </a:r>
          </a:p>
        </p:txBody>
      </p:sp>
    </p:spTree>
    <p:extLst>
      <p:ext uri="{BB962C8B-B14F-4D97-AF65-F5344CB8AC3E}">
        <p14:creationId xmlns:p14="http://schemas.microsoft.com/office/powerpoint/2010/main" val="5148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6" grpId="0" animBg="1"/>
      <p:bldP spid="17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98687"/>
            <a:ext cx="7610476" cy="3670767"/>
          </a:xfrm>
        </p:spPr>
        <p:txBody>
          <a:bodyPr/>
          <a:lstStyle/>
          <a:p>
            <a:r>
              <a:rPr lang="en-US" dirty="0"/>
              <a:t>Open loop control: the central executive sends commands to moving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r>
              <a:rPr lang="en-US" dirty="0"/>
              <a:t>. Everything is pre-programmed, no feedback</a:t>
            </a:r>
          </a:p>
          <a:p>
            <a:pPr lvl="1"/>
            <a:r>
              <a:rPr lang="en-US" dirty="0"/>
              <a:t>Only </a:t>
            </a:r>
            <a:r>
              <a:rPr lang="en-US" dirty="0" err="1"/>
              <a:t>efference</a:t>
            </a:r>
            <a:r>
              <a:rPr lang="en-US" dirty="0"/>
              <a:t> (motor commands sent from the CNS to the moving body parts)</a:t>
            </a:r>
          </a:p>
          <a:p>
            <a:pPr lvl="1"/>
            <a:r>
              <a:rPr lang="en-US" dirty="0"/>
              <a:t>No</a:t>
            </a:r>
            <a:r>
              <a:rPr lang="zh-CN" altLang="en-US" dirty="0"/>
              <a:t> </a:t>
            </a:r>
            <a:r>
              <a:rPr lang="en-US" altLang="zh-CN" dirty="0" err="1"/>
              <a:t>afference</a:t>
            </a:r>
            <a:r>
              <a:rPr lang="zh-CN" altLang="en-US" dirty="0"/>
              <a:t> </a:t>
            </a:r>
            <a:r>
              <a:rPr lang="en-US" altLang="zh-CN" dirty="0"/>
              <a:t>(feedback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r>
              <a:rPr lang="zh-CN" altLang="en-US" dirty="0"/>
              <a:t> </a:t>
            </a:r>
            <a:r>
              <a:rPr lang="en-US" altLang="zh-CN" dirty="0"/>
              <a:t>sent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CNS)</a:t>
            </a:r>
          </a:p>
          <a:p>
            <a:r>
              <a:rPr lang="en-US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dominant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4591050"/>
            <a:ext cx="2667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1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60278" t="41903" r="10830" b="17253"/>
          <a:stretch/>
        </p:blipFill>
        <p:spPr>
          <a:xfrm>
            <a:off x="1240117" y="1404212"/>
            <a:ext cx="2641889" cy="2546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655" t="5316" r="15625" b="16534"/>
          <a:stretch/>
        </p:blipFill>
        <p:spPr>
          <a:xfrm>
            <a:off x="4690866" y="2687586"/>
            <a:ext cx="4049059" cy="3607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3430268">
            <a:off x="2123508" y="1861233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efference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3370619">
            <a:off x="1271620" y="2502920"/>
            <a:ext cx="128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afference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82007" y="164587"/>
            <a:ext cx="45169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theories:</a:t>
            </a:r>
            <a:r>
              <a:rPr lang="zh-CN" altLang="en-US" dirty="0"/>
              <a:t> </a:t>
            </a:r>
            <a:r>
              <a:rPr lang="en-US" dirty="0"/>
              <a:t>The </a:t>
            </a:r>
            <a:r>
              <a:rPr lang="en-US" altLang="zh-CN" u="sng" dirty="0"/>
              <a:t>CNS</a:t>
            </a:r>
            <a:r>
              <a:rPr lang="en-US" dirty="0"/>
              <a:t> sends out a</a:t>
            </a:r>
            <a:r>
              <a:rPr lang="zh-CN" altLang="en-US" dirty="0"/>
              <a:t> </a:t>
            </a:r>
            <a:r>
              <a:rPr lang="en-US" dirty="0"/>
              <a:t>motor command (</a:t>
            </a:r>
            <a:r>
              <a:rPr lang="en-US" dirty="0" err="1"/>
              <a:t>efference</a:t>
            </a:r>
            <a:r>
              <a:rPr lang="en-US" dirty="0"/>
              <a:t>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keeps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efference</a:t>
            </a:r>
            <a:r>
              <a:rPr lang="zh-CN" altLang="en-US" dirty="0"/>
              <a:t> </a:t>
            </a:r>
            <a:r>
              <a:rPr lang="en-US" altLang="zh-CN" dirty="0"/>
              <a:t>copy)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actor</a:t>
            </a:r>
            <a:r>
              <a:rPr lang="zh-CN" altLang="en-US" dirty="0"/>
              <a:t> </a:t>
            </a:r>
            <a:r>
              <a:rPr lang="en-US" altLang="zh-CN" dirty="0"/>
              <a:t>knows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she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hence</a:t>
            </a:r>
            <a:r>
              <a:rPr lang="zh-CN" altLang="en-US" dirty="0"/>
              <a:t> </a:t>
            </a:r>
            <a:r>
              <a:rPr lang="en-US" altLang="zh-CN" dirty="0"/>
              <a:t>controls</a:t>
            </a:r>
            <a:r>
              <a:rPr lang="zh-CN" altLang="en-US" dirty="0"/>
              <a:t> </a:t>
            </a:r>
            <a:r>
              <a:rPr lang="en-US" altLang="zh-CN" dirty="0"/>
              <a:t>her</a:t>
            </a:r>
            <a:r>
              <a:rPr lang="zh-CN" altLang="en-US" dirty="0"/>
              <a:t> </a:t>
            </a:r>
            <a:r>
              <a:rPr lang="en-US" altLang="zh-CN" dirty="0"/>
              <a:t>actions.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8124793" y="389618"/>
            <a:ext cx="577281" cy="2914921"/>
          </a:xfrm>
          <a:custGeom>
            <a:avLst/>
            <a:gdLst>
              <a:gd name="connsiteX0" fmla="*/ 0 w 577281"/>
              <a:gd name="connsiteY0" fmla="*/ 0 h 2914921"/>
              <a:gd name="connsiteX1" fmla="*/ 577250 w 577281"/>
              <a:gd name="connsiteY1" fmla="*/ 880248 h 2914921"/>
              <a:gd name="connsiteX2" fmla="*/ 28863 w 577281"/>
              <a:gd name="connsiteY2" fmla="*/ 2914921 h 291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281" h="2914921">
                <a:moveTo>
                  <a:pt x="0" y="0"/>
                </a:moveTo>
                <a:cubicBezTo>
                  <a:pt x="286220" y="197214"/>
                  <a:pt x="572440" y="394428"/>
                  <a:pt x="577250" y="880248"/>
                </a:cubicBezTo>
                <a:cubicBezTo>
                  <a:pt x="582060" y="1366068"/>
                  <a:pt x="28863" y="2914921"/>
                  <a:pt x="28863" y="2914921"/>
                </a:cubicBezTo>
              </a:path>
            </a:pathLst>
          </a:cu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y 1"/>
          <p:cNvSpPr/>
          <p:nvPr/>
        </p:nvSpPr>
        <p:spPr>
          <a:xfrm>
            <a:off x="1110235" y="2716447"/>
            <a:ext cx="894738" cy="814935"/>
          </a:xfrm>
          <a:prstGeom prst="mathMultiply">
            <a:avLst>
              <a:gd name="adj1" fmla="val 9354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987268" y="1212145"/>
            <a:ext cx="577250" cy="721515"/>
          </a:xfrm>
          <a:custGeom>
            <a:avLst/>
            <a:gdLst>
              <a:gd name="connsiteX0" fmla="*/ 0 w 577250"/>
              <a:gd name="connsiteY0" fmla="*/ 577212 h 721515"/>
              <a:gd name="connsiteX1" fmla="*/ 0 w 577250"/>
              <a:gd name="connsiteY1" fmla="*/ 577212 h 721515"/>
              <a:gd name="connsiteX2" fmla="*/ 129882 w 577250"/>
              <a:gd name="connsiteY2" fmla="*/ 649364 h 721515"/>
              <a:gd name="connsiteX3" fmla="*/ 202038 w 577250"/>
              <a:gd name="connsiteY3" fmla="*/ 721515 h 721515"/>
              <a:gd name="connsiteX4" fmla="*/ 303057 w 577250"/>
              <a:gd name="connsiteY4" fmla="*/ 649364 h 721515"/>
              <a:gd name="connsiteX5" fmla="*/ 360782 w 577250"/>
              <a:gd name="connsiteY5" fmla="*/ 533921 h 721515"/>
              <a:gd name="connsiteX6" fmla="*/ 389644 w 577250"/>
              <a:gd name="connsiteY6" fmla="*/ 432909 h 721515"/>
              <a:gd name="connsiteX7" fmla="*/ 447369 w 577250"/>
              <a:gd name="connsiteY7" fmla="*/ 331897 h 721515"/>
              <a:gd name="connsiteX8" fmla="*/ 476232 w 577250"/>
              <a:gd name="connsiteY8" fmla="*/ 230885 h 721515"/>
              <a:gd name="connsiteX9" fmla="*/ 505094 w 577250"/>
              <a:gd name="connsiteY9" fmla="*/ 144303 h 721515"/>
              <a:gd name="connsiteX10" fmla="*/ 533957 w 577250"/>
              <a:gd name="connsiteY10" fmla="*/ 86582 h 721515"/>
              <a:gd name="connsiteX11" fmla="*/ 548388 w 577250"/>
              <a:gd name="connsiteY11" fmla="*/ 43291 h 721515"/>
              <a:gd name="connsiteX12" fmla="*/ 577250 w 577250"/>
              <a:gd name="connsiteY12" fmla="*/ 0 h 721515"/>
              <a:gd name="connsiteX13" fmla="*/ 577250 w 577250"/>
              <a:gd name="connsiteY13" fmla="*/ 0 h 7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7250" h="721515">
                <a:moveTo>
                  <a:pt x="0" y="577212"/>
                </a:moveTo>
                <a:lnTo>
                  <a:pt x="0" y="577212"/>
                </a:lnTo>
                <a:cubicBezTo>
                  <a:pt x="43294" y="601263"/>
                  <a:pt x="89580" y="620579"/>
                  <a:pt x="129882" y="649364"/>
                </a:cubicBezTo>
                <a:cubicBezTo>
                  <a:pt x="157561" y="669133"/>
                  <a:pt x="202038" y="721515"/>
                  <a:pt x="202038" y="721515"/>
                </a:cubicBezTo>
                <a:cubicBezTo>
                  <a:pt x="245126" y="699973"/>
                  <a:pt x="275754" y="692266"/>
                  <a:pt x="303057" y="649364"/>
                </a:cubicBezTo>
                <a:cubicBezTo>
                  <a:pt x="326156" y="613067"/>
                  <a:pt x="360782" y="533921"/>
                  <a:pt x="360782" y="533921"/>
                </a:cubicBezTo>
                <a:cubicBezTo>
                  <a:pt x="368104" y="504633"/>
                  <a:pt x="377223" y="461890"/>
                  <a:pt x="389644" y="432909"/>
                </a:cubicBezTo>
                <a:cubicBezTo>
                  <a:pt x="465549" y="255811"/>
                  <a:pt x="374901" y="476826"/>
                  <a:pt x="447369" y="331897"/>
                </a:cubicBezTo>
                <a:cubicBezTo>
                  <a:pt x="459491" y="307654"/>
                  <a:pt x="469298" y="253996"/>
                  <a:pt x="476232" y="230885"/>
                </a:cubicBezTo>
                <a:cubicBezTo>
                  <a:pt x="484974" y="201746"/>
                  <a:pt x="493795" y="172549"/>
                  <a:pt x="505094" y="144303"/>
                </a:cubicBezTo>
                <a:cubicBezTo>
                  <a:pt x="513084" y="124330"/>
                  <a:pt x="525483" y="106354"/>
                  <a:pt x="533957" y="86582"/>
                </a:cubicBezTo>
                <a:cubicBezTo>
                  <a:pt x="539949" y="72601"/>
                  <a:pt x="541585" y="56896"/>
                  <a:pt x="548388" y="43291"/>
                </a:cubicBezTo>
                <a:cubicBezTo>
                  <a:pt x="556144" y="27779"/>
                  <a:pt x="577250" y="0"/>
                  <a:pt x="577250" y="0"/>
                </a:cubicBezTo>
                <a:lnTo>
                  <a:pt x="577250" y="0"/>
                </a:ln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5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6F3F-CF1D-B44D-9D0D-A1DCD9F3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7AC72-B36A-9E4C-90DB-45D20AF1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dirty="0"/>
              <a:t>Nikolai</a:t>
            </a:r>
            <a:r>
              <a:rPr lang="zh-Hans" altLang="en-US" dirty="0"/>
              <a:t> </a:t>
            </a:r>
            <a:r>
              <a:rPr lang="en-US" altLang="zh-Hans" dirty="0"/>
              <a:t>Bernstein</a:t>
            </a:r>
            <a:r>
              <a:rPr lang="zh-Hans" altLang="en-US" dirty="0"/>
              <a:t> </a:t>
            </a:r>
            <a:r>
              <a:rPr lang="en-US" altLang="zh-Hans" dirty="0"/>
              <a:t>(1896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1966)</a:t>
            </a:r>
          </a:p>
          <a:p>
            <a:pPr lvl="1"/>
            <a:r>
              <a:rPr lang="en-US" altLang="zh-Hans" dirty="0"/>
              <a:t>Russian</a:t>
            </a:r>
            <a:r>
              <a:rPr lang="zh-Hans" altLang="en-US" dirty="0"/>
              <a:t> </a:t>
            </a:r>
            <a:r>
              <a:rPr lang="en-US" altLang="zh-Hans" dirty="0"/>
              <a:t>physiologist</a:t>
            </a:r>
          </a:p>
          <a:p>
            <a:pPr lvl="1"/>
            <a:r>
              <a:rPr lang="en-US" altLang="zh-Hans" dirty="0"/>
              <a:t>Translated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1967,</a:t>
            </a:r>
            <a:r>
              <a:rPr lang="zh-Hans" altLang="en-US" dirty="0"/>
              <a:t> </a:t>
            </a:r>
            <a:r>
              <a:rPr lang="en-US" altLang="zh-Hans" dirty="0"/>
              <a:t>large</a:t>
            </a:r>
            <a:r>
              <a:rPr lang="zh-Hans" altLang="en-US" dirty="0"/>
              <a:t> </a:t>
            </a:r>
            <a:r>
              <a:rPr lang="en-US" altLang="zh-Hans" dirty="0"/>
              <a:t>influence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West</a:t>
            </a:r>
            <a:r>
              <a:rPr lang="zh-Hans" altLang="en-US" dirty="0"/>
              <a:t> </a:t>
            </a:r>
            <a:r>
              <a:rPr lang="en-US" altLang="zh-Hans" dirty="0"/>
              <a:t>since</a:t>
            </a:r>
            <a:r>
              <a:rPr lang="zh-Hans" altLang="en-US" dirty="0"/>
              <a:t> </a:t>
            </a:r>
            <a:r>
              <a:rPr lang="en-US" altLang="zh-Hans" dirty="0"/>
              <a:t>1980s</a:t>
            </a:r>
            <a:r>
              <a:rPr lang="zh-Hans" altLang="en-US" dirty="0"/>
              <a:t> </a:t>
            </a:r>
            <a:r>
              <a:rPr lang="en-US" altLang="zh-Hans" dirty="0"/>
              <a:t>(Turvey,</a:t>
            </a:r>
            <a:r>
              <a:rPr lang="zh-Hans" altLang="en-US" dirty="0"/>
              <a:t> </a:t>
            </a:r>
            <a:r>
              <a:rPr lang="en-US" altLang="zh-Hans" dirty="0"/>
              <a:t>1977)</a:t>
            </a:r>
          </a:p>
          <a:p>
            <a:r>
              <a:rPr lang="en-US" altLang="zh-Hans" dirty="0"/>
              <a:t>Bernstein’s</a:t>
            </a:r>
            <a:r>
              <a:rPr lang="zh-Hans" altLang="en-US" dirty="0"/>
              <a:t> </a:t>
            </a:r>
            <a:r>
              <a:rPr lang="en-US" altLang="zh-Hans" dirty="0"/>
              <a:t>problems:</a:t>
            </a:r>
          </a:p>
          <a:p>
            <a:pPr lvl="1"/>
            <a:r>
              <a:rPr lang="en-US" altLang="zh-Hans" dirty="0"/>
              <a:t>Degrees-of-freedom</a:t>
            </a:r>
            <a:r>
              <a:rPr lang="zh-Hans" altLang="en-US" dirty="0"/>
              <a:t> </a:t>
            </a:r>
            <a:r>
              <a:rPr lang="en-US" altLang="zh-Hans" dirty="0"/>
              <a:t>problem</a:t>
            </a:r>
            <a:r>
              <a:rPr lang="zh-Hans" altLang="en-US" dirty="0"/>
              <a:t> </a:t>
            </a:r>
            <a:r>
              <a:rPr lang="en-US" altLang="zh-Hans" dirty="0"/>
              <a:t>(DF)</a:t>
            </a:r>
          </a:p>
          <a:p>
            <a:pPr lvl="1"/>
            <a:r>
              <a:rPr lang="en-US" altLang="zh-Hans" dirty="0"/>
              <a:t>Context-conditioned</a:t>
            </a:r>
            <a:r>
              <a:rPr lang="zh-Hans" altLang="en-US" dirty="0"/>
              <a:t> </a:t>
            </a:r>
            <a:r>
              <a:rPr lang="en-US" altLang="zh-Hans" dirty="0"/>
              <a:t>variability</a:t>
            </a:r>
            <a:r>
              <a:rPr lang="zh-Hans" altLang="en-US" dirty="0"/>
              <a:t> </a:t>
            </a:r>
            <a:r>
              <a:rPr lang="en-US" altLang="zh-Hans" dirty="0"/>
              <a:t>problem</a:t>
            </a:r>
            <a:r>
              <a:rPr lang="zh-Hans" altLang="en-US" dirty="0"/>
              <a:t> </a:t>
            </a:r>
            <a:r>
              <a:rPr lang="en-US" altLang="zh-Hans" dirty="0"/>
              <a:t>(CCV)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1618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5298</TotalTime>
  <Words>1779</Words>
  <Application>Microsoft Macintosh PowerPoint</Application>
  <PresentationFormat>On-screen Show (4:3)</PresentationFormat>
  <Paragraphs>198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宋体</vt:lpstr>
      <vt:lpstr>Calibri</vt:lpstr>
      <vt:lpstr>Century Gothic</vt:lpstr>
      <vt:lpstr>Wingdings</vt:lpstr>
      <vt:lpstr>Wingdings 2</vt:lpstr>
      <vt:lpstr>Perception</vt:lpstr>
      <vt:lpstr>Lecture 11: Open Loop Control of Actions</vt:lpstr>
      <vt:lpstr>PowerPoint Presentation</vt:lpstr>
      <vt:lpstr>Two elements of action control</vt:lpstr>
      <vt:lpstr>Why is it hard to make a robot play chess?</vt:lpstr>
      <vt:lpstr>PowerPoint Presentation</vt:lpstr>
      <vt:lpstr>How are actions controlled?  – Past ideas</vt:lpstr>
      <vt:lpstr>Open loop control</vt:lpstr>
      <vt:lpstr>PowerPoint Presentation</vt:lpstr>
      <vt:lpstr>Problems with open loop control</vt:lpstr>
      <vt:lpstr>The DF problem</vt:lpstr>
      <vt:lpstr>The DF problem</vt:lpstr>
      <vt:lpstr>Berstein’s solution: Synergy</vt:lpstr>
      <vt:lpstr>Automatism example: “lower level” performance</vt:lpstr>
      <vt:lpstr>Automatism example 2: compensation</vt:lpstr>
      <vt:lpstr>How does coordination or synergy form?</vt:lpstr>
      <vt:lpstr>PowerPoint Presentation</vt:lpstr>
      <vt:lpstr>The CCV problem in movement control</vt:lpstr>
      <vt:lpstr>The CCV problem in movement control</vt:lpstr>
      <vt:lpstr>The CCV problem in movement control</vt:lpstr>
      <vt:lpstr>The CCV problem in movement control</vt:lpstr>
      <vt:lpstr>PowerPoint Presentation</vt:lpstr>
      <vt:lpstr>The CCV problem in movement control</vt:lpstr>
      <vt:lpstr>PowerPoint Presentation</vt:lpstr>
      <vt:lpstr>PowerPoint Presentation</vt:lpstr>
      <vt:lpstr>The CCV problem in movement control</vt:lpstr>
      <vt:lpstr>The CCV problem in movement control</vt:lpstr>
      <vt:lpstr>The CCV problem in movement control</vt:lpstr>
      <vt:lpstr>The CCV problem in movement control</vt:lpstr>
      <vt:lpstr>The CCV problem in movement control</vt:lpstr>
      <vt:lpstr>The CCV problem in movement control</vt:lpstr>
      <vt:lpstr>The CCV problem in movement control</vt:lpstr>
      <vt:lpstr>Bernstein’s solution to the CCV problem: Synergy</vt:lpstr>
      <vt:lpstr>Summary </vt:lpstr>
      <vt:lpstr>Summary </vt:lpstr>
      <vt:lpstr>Reading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control of actions</dc:title>
  <dc:creator>JS Pan</dc:creator>
  <cp:lastModifiedBy>Microsoft Office User</cp:lastModifiedBy>
  <cp:revision>88</cp:revision>
  <dcterms:created xsi:type="dcterms:W3CDTF">2015-04-09T01:49:17Z</dcterms:created>
  <dcterms:modified xsi:type="dcterms:W3CDTF">2019-06-19T01:06:59Z</dcterms:modified>
</cp:coreProperties>
</file>